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66" r:id="rId1"/>
  </p:sldMasterIdLst>
  <p:notesMasterIdLst>
    <p:notesMasterId r:id="rId43"/>
  </p:notesMasterIdLst>
  <p:sldIdLst>
    <p:sldId id="256" r:id="rId2"/>
    <p:sldId id="305" r:id="rId3"/>
    <p:sldId id="283" r:id="rId4"/>
    <p:sldId id="269" r:id="rId5"/>
    <p:sldId id="277" r:id="rId6"/>
    <p:sldId id="306" r:id="rId7"/>
    <p:sldId id="276" r:id="rId8"/>
    <p:sldId id="278" r:id="rId9"/>
    <p:sldId id="314" r:id="rId10"/>
    <p:sldId id="315" r:id="rId11"/>
    <p:sldId id="284" r:id="rId12"/>
    <p:sldId id="307" r:id="rId13"/>
    <p:sldId id="308" r:id="rId14"/>
    <p:sldId id="257" r:id="rId15"/>
    <p:sldId id="285" r:id="rId16"/>
    <p:sldId id="259" r:id="rId17"/>
    <p:sldId id="310" r:id="rId18"/>
    <p:sldId id="301" r:id="rId19"/>
    <p:sldId id="261" r:id="rId20"/>
    <p:sldId id="262" r:id="rId21"/>
    <p:sldId id="311" r:id="rId22"/>
    <p:sldId id="317" r:id="rId23"/>
    <p:sldId id="302" r:id="rId24"/>
    <p:sldId id="309" r:id="rId25"/>
    <p:sldId id="290" r:id="rId26"/>
    <p:sldId id="296" r:id="rId27"/>
    <p:sldId id="291" r:id="rId28"/>
    <p:sldId id="294" r:id="rId29"/>
    <p:sldId id="292" r:id="rId30"/>
    <p:sldId id="293" r:id="rId31"/>
    <p:sldId id="282" r:id="rId32"/>
    <p:sldId id="313" r:id="rId33"/>
    <p:sldId id="312" r:id="rId34"/>
    <p:sldId id="297" r:id="rId35"/>
    <p:sldId id="299" r:id="rId36"/>
    <p:sldId id="319" r:id="rId37"/>
    <p:sldId id="320" r:id="rId38"/>
    <p:sldId id="300" r:id="rId39"/>
    <p:sldId id="281" r:id="rId40"/>
    <p:sldId id="280" r:id="rId41"/>
    <p:sldId id="318"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388" y="76"/>
      </p:cViewPr>
      <p:guideLst>
        <p:guide orient="horz" pos="2160"/>
        <p:guide pos="2880"/>
      </p:guideLst>
    </p:cSldViewPr>
  </p:slideViewPr>
  <p:notesTextViewPr>
    <p:cViewPr>
      <p:scale>
        <a:sx n="1" d="1"/>
        <a:sy n="1" d="1"/>
      </p:scale>
      <p:origin x="0" y="0"/>
    </p:cViewPr>
  </p:notesTextViewPr>
  <p:sorterViewPr>
    <p:cViewPr>
      <p:scale>
        <a:sx n="70" d="100"/>
        <a:sy n="70" d="100"/>
      </p:scale>
      <p:origin x="0" y="4109"/>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A2BE93-4120-46B4-BE54-2A263D4CDDE4}" type="doc">
      <dgm:prSet loTypeId="urn:microsoft.com/office/officeart/2005/8/layout/radial4" loCatId="relationship" qsTypeId="urn:microsoft.com/office/officeart/2005/8/quickstyle/3d4" qsCatId="3D" csTypeId="urn:microsoft.com/office/officeart/2005/8/colors/colorful2" csCatId="colorful" phldr="1"/>
      <dgm:spPr/>
      <dgm:t>
        <a:bodyPr/>
        <a:lstStyle/>
        <a:p>
          <a:endParaRPr lang="en-US"/>
        </a:p>
      </dgm:t>
    </dgm:pt>
    <dgm:pt modelId="{DC7F9572-BEB6-4D58-BD54-656B9BEA09EC}">
      <dgm:prSet phldrT="[Text]" custT="1"/>
      <dgm:spPr>
        <a:noFill/>
        <a:ln w="88900">
          <a:solidFill>
            <a:schemeClr val="accent1">
              <a:lumMod val="75000"/>
            </a:schemeClr>
          </a:solidFill>
        </a:ln>
      </dgm:spPr>
      <dgm:t>
        <a:bodyPr/>
        <a:lstStyle/>
        <a:p>
          <a:r>
            <a:rPr lang="en-US" sz="2600" b="1" dirty="0" smtClean="0">
              <a:solidFill>
                <a:schemeClr val="tx1"/>
              </a:solidFill>
            </a:rPr>
            <a:t>Student General Markers</a:t>
          </a:r>
          <a:endParaRPr lang="en-US" sz="2600" b="1" dirty="0">
            <a:solidFill>
              <a:schemeClr val="tx1"/>
            </a:solidFill>
          </a:endParaRPr>
        </a:p>
      </dgm:t>
    </dgm:pt>
    <dgm:pt modelId="{7B84E431-CB8F-43CE-B0E8-50D315274AB0}" type="parTrans" cxnId="{2B75E30C-CDCB-4B8F-A5DA-45CEF6F012F6}">
      <dgm:prSet/>
      <dgm:spPr/>
      <dgm:t>
        <a:bodyPr/>
        <a:lstStyle/>
        <a:p>
          <a:endParaRPr lang="en-US" sz="2600" b="1">
            <a:solidFill>
              <a:schemeClr val="tx1"/>
            </a:solidFill>
          </a:endParaRPr>
        </a:p>
      </dgm:t>
    </dgm:pt>
    <dgm:pt modelId="{10430B79-BE5C-4B63-926B-A4B9AA941AC4}" type="sibTrans" cxnId="{2B75E30C-CDCB-4B8F-A5DA-45CEF6F012F6}">
      <dgm:prSet/>
      <dgm:spPr/>
      <dgm:t>
        <a:bodyPr/>
        <a:lstStyle/>
        <a:p>
          <a:endParaRPr lang="en-US" sz="2600" b="1">
            <a:solidFill>
              <a:schemeClr val="tx1"/>
            </a:solidFill>
          </a:endParaRPr>
        </a:p>
      </dgm:t>
    </dgm:pt>
    <dgm:pt modelId="{CDE37D09-1D32-488F-9A14-9D4681A1BA56}">
      <dgm:prSet phldrT="[Text]" custT="1"/>
      <dgm:spPr/>
      <dgm:t>
        <a:bodyPr/>
        <a:lstStyle/>
        <a:p>
          <a:r>
            <a:rPr lang="en-US" sz="2600" b="1" dirty="0" smtClean="0">
              <a:solidFill>
                <a:schemeClr val="tx1"/>
              </a:solidFill>
            </a:rPr>
            <a:t>Sleep Problems</a:t>
          </a:r>
          <a:endParaRPr lang="en-US" sz="2600" b="1" dirty="0">
            <a:solidFill>
              <a:schemeClr val="tx1"/>
            </a:solidFill>
          </a:endParaRPr>
        </a:p>
      </dgm:t>
    </dgm:pt>
    <dgm:pt modelId="{CA8E0ED4-ABEE-4C6F-BA84-9B6C8594C30C}" type="parTrans" cxnId="{9B217D41-039E-4876-8805-378C9C2FC2CF}">
      <dgm:prSet/>
      <dgm:spPr/>
      <dgm:t>
        <a:bodyPr/>
        <a:lstStyle/>
        <a:p>
          <a:endParaRPr lang="en-US" sz="2600" b="1">
            <a:solidFill>
              <a:schemeClr val="tx1"/>
            </a:solidFill>
          </a:endParaRPr>
        </a:p>
      </dgm:t>
    </dgm:pt>
    <dgm:pt modelId="{82CA1BD5-3AF6-46FC-B584-70188F27AE96}" type="sibTrans" cxnId="{9B217D41-039E-4876-8805-378C9C2FC2CF}">
      <dgm:prSet/>
      <dgm:spPr/>
      <dgm:t>
        <a:bodyPr/>
        <a:lstStyle/>
        <a:p>
          <a:endParaRPr lang="en-US" sz="2600" b="1">
            <a:solidFill>
              <a:schemeClr val="tx1"/>
            </a:solidFill>
          </a:endParaRPr>
        </a:p>
      </dgm:t>
    </dgm:pt>
    <dgm:pt modelId="{6EDBBE4E-D618-4A05-95E6-80FA75DD3711}">
      <dgm:prSet phldrT="[Text]" custT="1"/>
      <dgm:spPr/>
      <dgm:t>
        <a:bodyPr/>
        <a:lstStyle/>
        <a:p>
          <a:r>
            <a:rPr lang="en-US" sz="2600" b="1" dirty="0" smtClean="0">
              <a:solidFill>
                <a:schemeClr val="tx1"/>
              </a:solidFill>
            </a:rPr>
            <a:t>Poor General Health </a:t>
          </a:r>
          <a:endParaRPr lang="en-US" sz="2600" b="1" dirty="0">
            <a:solidFill>
              <a:schemeClr val="tx1"/>
            </a:solidFill>
          </a:endParaRPr>
        </a:p>
      </dgm:t>
    </dgm:pt>
    <dgm:pt modelId="{A2BAF46C-D9AB-428F-88C6-39762436DE6B}" type="parTrans" cxnId="{F2B39923-F661-4742-A80B-08A5BB9874DB}">
      <dgm:prSet/>
      <dgm:spPr/>
      <dgm:t>
        <a:bodyPr/>
        <a:lstStyle/>
        <a:p>
          <a:endParaRPr lang="en-US" sz="2600" b="1">
            <a:solidFill>
              <a:schemeClr val="tx1"/>
            </a:solidFill>
          </a:endParaRPr>
        </a:p>
      </dgm:t>
    </dgm:pt>
    <dgm:pt modelId="{79CEE315-75F0-4CB0-9854-416A9128476E}" type="sibTrans" cxnId="{F2B39923-F661-4742-A80B-08A5BB9874DB}">
      <dgm:prSet/>
      <dgm:spPr/>
      <dgm:t>
        <a:bodyPr/>
        <a:lstStyle/>
        <a:p>
          <a:endParaRPr lang="en-US" sz="2600" b="1">
            <a:solidFill>
              <a:schemeClr val="tx1"/>
            </a:solidFill>
          </a:endParaRPr>
        </a:p>
      </dgm:t>
    </dgm:pt>
    <dgm:pt modelId="{8DCED023-915F-43F0-8F73-35EA72C0BAA5}">
      <dgm:prSet phldrT="[Text]" custT="1"/>
      <dgm:spPr/>
      <dgm:t>
        <a:bodyPr/>
        <a:lstStyle/>
        <a:p>
          <a:r>
            <a:rPr lang="en-US" sz="2600" b="1" dirty="0" smtClean="0">
              <a:solidFill>
                <a:schemeClr val="tx1"/>
              </a:solidFill>
            </a:rPr>
            <a:t>Chaotic or Shifting Home Environment</a:t>
          </a:r>
          <a:endParaRPr lang="en-US" sz="2600" b="1" dirty="0">
            <a:solidFill>
              <a:schemeClr val="tx1"/>
            </a:solidFill>
          </a:endParaRPr>
        </a:p>
      </dgm:t>
    </dgm:pt>
    <dgm:pt modelId="{1B9EC824-2FE5-45B7-825B-20170354DBA6}" type="parTrans" cxnId="{A8E57F6C-BB11-44F2-B58E-C4B457218A15}">
      <dgm:prSet/>
      <dgm:spPr/>
      <dgm:t>
        <a:bodyPr/>
        <a:lstStyle/>
        <a:p>
          <a:endParaRPr lang="en-US" sz="2600" b="1">
            <a:solidFill>
              <a:schemeClr val="tx1"/>
            </a:solidFill>
          </a:endParaRPr>
        </a:p>
      </dgm:t>
    </dgm:pt>
    <dgm:pt modelId="{BD137403-38E8-4373-A4F8-F39B9C21C93A}" type="sibTrans" cxnId="{A8E57F6C-BB11-44F2-B58E-C4B457218A15}">
      <dgm:prSet/>
      <dgm:spPr/>
      <dgm:t>
        <a:bodyPr/>
        <a:lstStyle/>
        <a:p>
          <a:endParaRPr lang="en-US" sz="2600" b="1">
            <a:solidFill>
              <a:schemeClr val="tx1"/>
            </a:solidFill>
          </a:endParaRPr>
        </a:p>
      </dgm:t>
    </dgm:pt>
    <dgm:pt modelId="{06EF2D47-E79C-46AB-883A-873D9F25F60F}">
      <dgm:prSet custT="1"/>
      <dgm:spPr>
        <a:solidFill>
          <a:schemeClr val="accent5">
            <a:lumMod val="75000"/>
          </a:schemeClr>
        </a:solidFill>
      </dgm:spPr>
      <dgm:t>
        <a:bodyPr/>
        <a:lstStyle/>
        <a:p>
          <a:r>
            <a:rPr lang="en-US" sz="2600" b="1" dirty="0" smtClean="0">
              <a:solidFill>
                <a:schemeClr val="tx1"/>
              </a:solidFill>
            </a:rPr>
            <a:t>Overuse or reliance on specific activities      and routines</a:t>
          </a:r>
          <a:endParaRPr lang="en-US" sz="2600" b="1" dirty="0">
            <a:solidFill>
              <a:schemeClr val="tx1"/>
            </a:solidFill>
          </a:endParaRPr>
        </a:p>
      </dgm:t>
    </dgm:pt>
    <dgm:pt modelId="{C363996D-5EA3-417D-9AE3-82BE972F7E3B}" type="parTrans" cxnId="{5A8C3FF1-6D5B-4057-ADC8-486F585E37B9}">
      <dgm:prSet/>
      <dgm:spPr>
        <a:solidFill>
          <a:schemeClr val="accent5">
            <a:lumMod val="75000"/>
          </a:schemeClr>
        </a:solidFill>
      </dgm:spPr>
      <dgm:t>
        <a:bodyPr/>
        <a:lstStyle/>
        <a:p>
          <a:endParaRPr lang="en-US" sz="2600" b="1">
            <a:solidFill>
              <a:schemeClr val="tx1"/>
            </a:solidFill>
          </a:endParaRPr>
        </a:p>
      </dgm:t>
    </dgm:pt>
    <dgm:pt modelId="{521079DF-FE96-4983-92D7-4D8C2F08426A}" type="sibTrans" cxnId="{5A8C3FF1-6D5B-4057-ADC8-486F585E37B9}">
      <dgm:prSet/>
      <dgm:spPr/>
      <dgm:t>
        <a:bodyPr/>
        <a:lstStyle/>
        <a:p>
          <a:endParaRPr lang="en-US" sz="2600" b="1">
            <a:solidFill>
              <a:schemeClr val="tx1"/>
            </a:solidFill>
          </a:endParaRPr>
        </a:p>
      </dgm:t>
    </dgm:pt>
    <dgm:pt modelId="{F29088B5-6216-47AE-9B9B-941910FD0086}">
      <dgm:prSet custT="1"/>
      <dgm:spPr/>
      <dgm:t>
        <a:bodyPr/>
        <a:lstStyle/>
        <a:p>
          <a:r>
            <a:rPr lang="en-US" sz="2600" b="1" dirty="0" smtClean="0">
              <a:solidFill>
                <a:schemeClr val="tx1"/>
              </a:solidFill>
            </a:rPr>
            <a:t>Mental Health Issues</a:t>
          </a:r>
          <a:endParaRPr lang="en-US" sz="2600" b="1" dirty="0">
            <a:solidFill>
              <a:schemeClr val="tx1"/>
            </a:solidFill>
          </a:endParaRPr>
        </a:p>
      </dgm:t>
    </dgm:pt>
    <dgm:pt modelId="{B09D9B47-7E80-4542-9B3F-229104FFB494}" type="parTrans" cxnId="{70E88F28-DE66-4EB2-B734-5F77048E2BE0}">
      <dgm:prSet/>
      <dgm:spPr/>
      <dgm:t>
        <a:bodyPr/>
        <a:lstStyle/>
        <a:p>
          <a:endParaRPr lang="en-US" sz="2600" b="1">
            <a:solidFill>
              <a:schemeClr val="tx1"/>
            </a:solidFill>
          </a:endParaRPr>
        </a:p>
      </dgm:t>
    </dgm:pt>
    <dgm:pt modelId="{6EEFC918-71F6-4D1D-BCB1-43F515119AF2}" type="sibTrans" cxnId="{70E88F28-DE66-4EB2-B734-5F77048E2BE0}">
      <dgm:prSet/>
      <dgm:spPr/>
      <dgm:t>
        <a:bodyPr/>
        <a:lstStyle/>
        <a:p>
          <a:endParaRPr lang="en-US" sz="2600" b="1">
            <a:solidFill>
              <a:schemeClr val="tx1"/>
            </a:solidFill>
          </a:endParaRPr>
        </a:p>
      </dgm:t>
    </dgm:pt>
    <dgm:pt modelId="{93CB5EC6-7ABF-4963-B5D9-5AD955130EF4}">
      <dgm:prSet custT="1"/>
      <dgm:spPr>
        <a:solidFill>
          <a:schemeClr val="accent1">
            <a:lumMod val="75000"/>
          </a:schemeClr>
        </a:solidFill>
      </dgm:spPr>
      <dgm:t>
        <a:bodyPr/>
        <a:lstStyle/>
        <a:p>
          <a:r>
            <a:rPr lang="en-US" sz="2600" b="1" dirty="0" smtClean="0">
              <a:solidFill>
                <a:schemeClr val="tx1"/>
              </a:solidFill>
            </a:rPr>
            <a:t>Learning Challenges</a:t>
          </a:r>
          <a:endParaRPr lang="en-US" sz="2600" b="1" dirty="0">
            <a:solidFill>
              <a:schemeClr val="tx1"/>
            </a:solidFill>
          </a:endParaRPr>
        </a:p>
      </dgm:t>
    </dgm:pt>
    <dgm:pt modelId="{AF51A26C-7539-450F-8751-37B5E0AE8F77}" type="parTrans" cxnId="{B62BADB5-2C1F-435E-AF46-80FF8189A36B}">
      <dgm:prSet/>
      <dgm:spPr>
        <a:ln>
          <a:solidFill>
            <a:schemeClr val="accent1">
              <a:lumMod val="75000"/>
            </a:schemeClr>
          </a:solidFill>
        </a:ln>
      </dgm:spPr>
      <dgm:t>
        <a:bodyPr/>
        <a:lstStyle/>
        <a:p>
          <a:endParaRPr lang="en-US" sz="2600">
            <a:solidFill>
              <a:schemeClr val="tx1"/>
            </a:solidFill>
          </a:endParaRPr>
        </a:p>
      </dgm:t>
    </dgm:pt>
    <dgm:pt modelId="{8903D5A7-810B-437A-94FF-9F4F9C45AE88}" type="sibTrans" cxnId="{B62BADB5-2C1F-435E-AF46-80FF8189A36B}">
      <dgm:prSet/>
      <dgm:spPr/>
      <dgm:t>
        <a:bodyPr/>
        <a:lstStyle/>
        <a:p>
          <a:endParaRPr lang="en-US" sz="2600">
            <a:solidFill>
              <a:schemeClr val="tx1"/>
            </a:solidFill>
          </a:endParaRPr>
        </a:p>
      </dgm:t>
    </dgm:pt>
    <dgm:pt modelId="{379119C3-4B7E-49F7-8875-9EBE21856253}">
      <dgm:prSet custT="1"/>
      <dgm:spPr/>
      <dgm:t>
        <a:bodyPr/>
        <a:lstStyle/>
        <a:p>
          <a:r>
            <a:rPr lang="en-US" sz="2600" b="1" dirty="0" smtClean="0">
              <a:solidFill>
                <a:schemeClr val="tx1"/>
              </a:solidFill>
            </a:rPr>
            <a:t>Precipitating Event</a:t>
          </a:r>
          <a:endParaRPr lang="en-US" sz="2600" b="1" dirty="0">
            <a:solidFill>
              <a:schemeClr val="tx1"/>
            </a:solidFill>
          </a:endParaRPr>
        </a:p>
      </dgm:t>
    </dgm:pt>
    <dgm:pt modelId="{6D6BCF28-1089-4BB6-BD0B-9BEF4E5DA7E8}" type="parTrans" cxnId="{8A48DC49-EF1D-4018-844C-D9C780F1C5EA}">
      <dgm:prSet/>
      <dgm:spPr/>
      <dgm:t>
        <a:bodyPr/>
        <a:lstStyle/>
        <a:p>
          <a:endParaRPr lang="en-US" sz="2600">
            <a:solidFill>
              <a:schemeClr val="tx1"/>
            </a:solidFill>
          </a:endParaRPr>
        </a:p>
      </dgm:t>
    </dgm:pt>
    <dgm:pt modelId="{25B4BFEC-7C34-4F52-B834-F42C68CDFCCC}" type="sibTrans" cxnId="{8A48DC49-EF1D-4018-844C-D9C780F1C5EA}">
      <dgm:prSet/>
      <dgm:spPr/>
      <dgm:t>
        <a:bodyPr/>
        <a:lstStyle/>
        <a:p>
          <a:endParaRPr lang="en-US" sz="2600">
            <a:solidFill>
              <a:schemeClr val="tx1"/>
            </a:solidFill>
          </a:endParaRPr>
        </a:p>
      </dgm:t>
    </dgm:pt>
    <dgm:pt modelId="{87CEB6CF-0C6C-488B-9624-4B7CE3463208}" type="pres">
      <dgm:prSet presAssocID="{F3A2BE93-4120-46B4-BE54-2A263D4CDDE4}" presName="cycle" presStyleCnt="0">
        <dgm:presLayoutVars>
          <dgm:chMax val="1"/>
          <dgm:dir/>
          <dgm:animLvl val="ctr"/>
          <dgm:resizeHandles val="exact"/>
        </dgm:presLayoutVars>
      </dgm:prSet>
      <dgm:spPr/>
      <dgm:t>
        <a:bodyPr/>
        <a:lstStyle/>
        <a:p>
          <a:endParaRPr lang="en-US"/>
        </a:p>
      </dgm:t>
    </dgm:pt>
    <dgm:pt modelId="{AB83F1C1-B58F-4AE4-AF9D-905925FD7783}" type="pres">
      <dgm:prSet presAssocID="{DC7F9572-BEB6-4D58-BD54-656B9BEA09EC}" presName="centerShape" presStyleLbl="node0" presStyleIdx="0" presStyleCnt="1" custLinFactNeighborX="2768" custLinFactNeighborY="-3109"/>
      <dgm:spPr/>
      <dgm:t>
        <a:bodyPr/>
        <a:lstStyle/>
        <a:p>
          <a:endParaRPr lang="en-US"/>
        </a:p>
      </dgm:t>
    </dgm:pt>
    <dgm:pt modelId="{26F4ACFC-3465-4B67-9EED-05E279A6B814}" type="pres">
      <dgm:prSet presAssocID="{CA8E0ED4-ABEE-4C6F-BA84-9B6C8594C30C}" presName="parTrans" presStyleLbl="bgSibTrans2D1" presStyleIdx="0" presStyleCnt="7" custScaleY="45504" custLinFactNeighborX="9139" custLinFactNeighborY="5260"/>
      <dgm:spPr/>
      <dgm:t>
        <a:bodyPr/>
        <a:lstStyle/>
        <a:p>
          <a:endParaRPr lang="en-US"/>
        </a:p>
      </dgm:t>
    </dgm:pt>
    <dgm:pt modelId="{1D855567-3E39-4687-B762-30252FF47EB5}" type="pres">
      <dgm:prSet presAssocID="{CDE37D09-1D32-488F-9A14-9D4681A1BA56}" presName="node" presStyleLbl="node1" presStyleIdx="0" presStyleCnt="7" custScaleX="143025" custRadScaleRad="106700" custRadScaleInc="360226">
        <dgm:presLayoutVars>
          <dgm:bulletEnabled val="1"/>
        </dgm:presLayoutVars>
      </dgm:prSet>
      <dgm:spPr/>
      <dgm:t>
        <a:bodyPr/>
        <a:lstStyle/>
        <a:p>
          <a:endParaRPr lang="en-US"/>
        </a:p>
      </dgm:t>
    </dgm:pt>
    <dgm:pt modelId="{1E57A84C-F769-4070-9042-062AADF03566}" type="pres">
      <dgm:prSet presAssocID="{A2BAF46C-D9AB-428F-88C6-39762436DE6B}" presName="parTrans" presStyleLbl="bgSibTrans2D1" presStyleIdx="1" presStyleCnt="7" custScaleY="45504"/>
      <dgm:spPr/>
      <dgm:t>
        <a:bodyPr/>
        <a:lstStyle/>
        <a:p>
          <a:endParaRPr lang="en-US"/>
        </a:p>
      </dgm:t>
    </dgm:pt>
    <dgm:pt modelId="{6978A08F-36B0-4F98-8263-1085FB1B2AF8}" type="pres">
      <dgm:prSet presAssocID="{6EDBBE4E-D618-4A05-95E6-80FA75DD3711}" presName="node" presStyleLbl="node1" presStyleIdx="1" presStyleCnt="7" custScaleX="142502" custRadScaleRad="76796" custRadScaleInc="-51110">
        <dgm:presLayoutVars>
          <dgm:bulletEnabled val="1"/>
        </dgm:presLayoutVars>
      </dgm:prSet>
      <dgm:spPr/>
      <dgm:t>
        <a:bodyPr/>
        <a:lstStyle/>
        <a:p>
          <a:endParaRPr lang="en-US"/>
        </a:p>
      </dgm:t>
    </dgm:pt>
    <dgm:pt modelId="{4C91D73D-1FF4-4015-A1EE-845CF1F0D836}" type="pres">
      <dgm:prSet presAssocID="{1B9EC824-2FE5-45B7-825B-20170354DBA6}" presName="parTrans" presStyleLbl="bgSibTrans2D1" presStyleIdx="2" presStyleCnt="7" custScaleX="99094" custScaleY="60672" custLinFactNeighborX="-876" custLinFactNeighborY="-9842"/>
      <dgm:spPr/>
      <dgm:t>
        <a:bodyPr/>
        <a:lstStyle/>
        <a:p>
          <a:endParaRPr lang="en-US"/>
        </a:p>
      </dgm:t>
    </dgm:pt>
    <dgm:pt modelId="{44E2718E-429A-43B1-8BDD-30E79A80BB6A}" type="pres">
      <dgm:prSet presAssocID="{8DCED023-915F-43F0-8F73-35EA72C0BAA5}" presName="node" presStyleLbl="node1" presStyleIdx="2" presStyleCnt="7" custScaleX="211209" custRadScaleRad="109267" custRadScaleInc="317851">
        <dgm:presLayoutVars>
          <dgm:bulletEnabled val="1"/>
        </dgm:presLayoutVars>
      </dgm:prSet>
      <dgm:spPr/>
      <dgm:t>
        <a:bodyPr/>
        <a:lstStyle/>
        <a:p>
          <a:endParaRPr lang="en-US"/>
        </a:p>
      </dgm:t>
    </dgm:pt>
    <dgm:pt modelId="{C69A1B05-14D0-4C67-88F3-2BC7000258F2}" type="pres">
      <dgm:prSet presAssocID="{B09D9B47-7E80-4542-9B3F-229104FFB494}" presName="parTrans" presStyleLbl="bgSibTrans2D1" presStyleIdx="3" presStyleCnt="7" custScaleY="45504"/>
      <dgm:spPr/>
      <dgm:t>
        <a:bodyPr/>
        <a:lstStyle/>
        <a:p>
          <a:endParaRPr lang="en-US"/>
        </a:p>
      </dgm:t>
    </dgm:pt>
    <dgm:pt modelId="{BE8FC385-A2F1-4B2A-83CF-D2D2FB380295}" type="pres">
      <dgm:prSet presAssocID="{F29088B5-6216-47AE-9B9B-941910FD0086}" presName="node" presStyleLbl="node1" presStyleIdx="3" presStyleCnt="7" custScaleX="147563" custRadScaleRad="70631" custRadScaleInc="-431605">
        <dgm:presLayoutVars>
          <dgm:bulletEnabled val="1"/>
        </dgm:presLayoutVars>
      </dgm:prSet>
      <dgm:spPr/>
      <dgm:t>
        <a:bodyPr/>
        <a:lstStyle/>
        <a:p>
          <a:endParaRPr lang="en-US"/>
        </a:p>
      </dgm:t>
    </dgm:pt>
    <dgm:pt modelId="{5555DB40-86B0-48EA-A403-C43031F890BA}" type="pres">
      <dgm:prSet presAssocID="{6D6BCF28-1089-4BB6-BD0B-9BEF4E5DA7E8}" presName="parTrans" presStyleLbl="bgSibTrans2D1" presStyleIdx="4" presStyleCnt="7" custScaleY="45504"/>
      <dgm:spPr/>
      <dgm:t>
        <a:bodyPr/>
        <a:lstStyle/>
        <a:p>
          <a:endParaRPr lang="en-US"/>
        </a:p>
      </dgm:t>
    </dgm:pt>
    <dgm:pt modelId="{34ABC4B5-46BE-47A7-84AB-8E3E0A8FD4C7}" type="pres">
      <dgm:prSet presAssocID="{379119C3-4B7E-49F7-8875-9EBE21856253}" presName="node" presStyleLbl="node1" presStyleIdx="4" presStyleCnt="7" custScaleX="147024" custRadScaleRad="91026" custRadScaleInc="296074">
        <dgm:presLayoutVars>
          <dgm:bulletEnabled val="1"/>
        </dgm:presLayoutVars>
      </dgm:prSet>
      <dgm:spPr/>
      <dgm:t>
        <a:bodyPr/>
        <a:lstStyle/>
        <a:p>
          <a:endParaRPr lang="en-US"/>
        </a:p>
      </dgm:t>
    </dgm:pt>
    <dgm:pt modelId="{56C4E4EE-ECAF-4B28-9A8F-16B672868373}" type="pres">
      <dgm:prSet presAssocID="{AF51A26C-7539-450F-8751-37B5E0AE8F77}" presName="parTrans" presStyleLbl="bgSibTrans2D1" presStyleIdx="5" presStyleCnt="7" custScaleY="45504"/>
      <dgm:spPr/>
      <dgm:t>
        <a:bodyPr/>
        <a:lstStyle/>
        <a:p>
          <a:endParaRPr lang="en-US"/>
        </a:p>
      </dgm:t>
    </dgm:pt>
    <dgm:pt modelId="{70E57B7C-6467-4553-B8A6-3E4E46DBDEB3}" type="pres">
      <dgm:prSet presAssocID="{93CB5EC6-7ABF-4963-B5D9-5AD955130EF4}" presName="node" presStyleLbl="node1" presStyleIdx="5" presStyleCnt="7" custScaleX="144743" custRadScaleRad="95587" custRadScaleInc="69441">
        <dgm:presLayoutVars>
          <dgm:bulletEnabled val="1"/>
        </dgm:presLayoutVars>
      </dgm:prSet>
      <dgm:spPr/>
      <dgm:t>
        <a:bodyPr/>
        <a:lstStyle/>
        <a:p>
          <a:endParaRPr lang="en-US"/>
        </a:p>
      </dgm:t>
    </dgm:pt>
    <dgm:pt modelId="{8E981884-A47A-4909-A06D-296788DEE649}" type="pres">
      <dgm:prSet presAssocID="{C363996D-5EA3-417D-9AE3-82BE972F7E3B}" presName="parTrans" presStyleLbl="bgSibTrans2D1" presStyleIdx="6" presStyleCnt="7" custScaleY="45504"/>
      <dgm:spPr/>
      <dgm:t>
        <a:bodyPr/>
        <a:lstStyle/>
        <a:p>
          <a:endParaRPr lang="en-US"/>
        </a:p>
      </dgm:t>
    </dgm:pt>
    <dgm:pt modelId="{5D753101-BD7F-42E0-8112-1DBCEB6B2CF3}" type="pres">
      <dgm:prSet presAssocID="{06EF2D47-E79C-46AB-883A-873D9F25F60F}" presName="node" presStyleLbl="node1" presStyleIdx="6" presStyleCnt="7" custScaleX="228663" custRadScaleRad="91701" custRadScaleInc="-515052">
        <dgm:presLayoutVars>
          <dgm:bulletEnabled val="1"/>
        </dgm:presLayoutVars>
      </dgm:prSet>
      <dgm:spPr/>
      <dgm:t>
        <a:bodyPr/>
        <a:lstStyle/>
        <a:p>
          <a:endParaRPr lang="en-US"/>
        </a:p>
      </dgm:t>
    </dgm:pt>
  </dgm:ptLst>
  <dgm:cxnLst>
    <dgm:cxn modelId="{70E88F28-DE66-4EB2-B734-5F77048E2BE0}" srcId="{DC7F9572-BEB6-4D58-BD54-656B9BEA09EC}" destId="{F29088B5-6216-47AE-9B9B-941910FD0086}" srcOrd="3" destOrd="0" parTransId="{B09D9B47-7E80-4542-9B3F-229104FFB494}" sibTransId="{6EEFC918-71F6-4D1D-BCB1-43F515119AF2}"/>
    <dgm:cxn modelId="{7AFB15E8-813C-48D0-A3CF-190B39C7C10F}" type="presOf" srcId="{379119C3-4B7E-49F7-8875-9EBE21856253}" destId="{34ABC4B5-46BE-47A7-84AB-8E3E0A8FD4C7}" srcOrd="0" destOrd="0" presId="urn:microsoft.com/office/officeart/2005/8/layout/radial4"/>
    <dgm:cxn modelId="{8BD2803B-A0FF-49E4-BE59-4A93C7821CB3}" type="presOf" srcId="{F29088B5-6216-47AE-9B9B-941910FD0086}" destId="{BE8FC385-A2F1-4B2A-83CF-D2D2FB380295}" srcOrd="0" destOrd="0" presId="urn:microsoft.com/office/officeart/2005/8/layout/radial4"/>
    <dgm:cxn modelId="{AF5C95DE-1975-45F9-899E-D65D286BD640}" type="presOf" srcId="{06EF2D47-E79C-46AB-883A-873D9F25F60F}" destId="{5D753101-BD7F-42E0-8112-1DBCEB6B2CF3}" srcOrd="0" destOrd="0" presId="urn:microsoft.com/office/officeart/2005/8/layout/radial4"/>
    <dgm:cxn modelId="{B62BADB5-2C1F-435E-AF46-80FF8189A36B}" srcId="{DC7F9572-BEB6-4D58-BD54-656B9BEA09EC}" destId="{93CB5EC6-7ABF-4963-B5D9-5AD955130EF4}" srcOrd="5" destOrd="0" parTransId="{AF51A26C-7539-450F-8751-37B5E0AE8F77}" sibTransId="{8903D5A7-810B-437A-94FF-9F4F9C45AE88}"/>
    <dgm:cxn modelId="{A113029A-8E2F-451B-8499-19D2D014FFF5}" type="presOf" srcId="{6EDBBE4E-D618-4A05-95E6-80FA75DD3711}" destId="{6978A08F-36B0-4F98-8263-1085FB1B2AF8}" srcOrd="0" destOrd="0" presId="urn:microsoft.com/office/officeart/2005/8/layout/radial4"/>
    <dgm:cxn modelId="{F2B39923-F661-4742-A80B-08A5BB9874DB}" srcId="{DC7F9572-BEB6-4D58-BD54-656B9BEA09EC}" destId="{6EDBBE4E-D618-4A05-95E6-80FA75DD3711}" srcOrd="1" destOrd="0" parTransId="{A2BAF46C-D9AB-428F-88C6-39762436DE6B}" sibTransId="{79CEE315-75F0-4CB0-9854-416A9128476E}"/>
    <dgm:cxn modelId="{2B0CBB56-868F-43E4-81B0-C940655A13D1}" type="presOf" srcId="{A2BAF46C-D9AB-428F-88C6-39762436DE6B}" destId="{1E57A84C-F769-4070-9042-062AADF03566}" srcOrd="0" destOrd="0" presId="urn:microsoft.com/office/officeart/2005/8/layout/radial4"/>
    <dgm:cxn modelId="{30021A66-A185-4D7B-A259-A5963C8EBD55}" type="presOf" srcId="{C363996D-5EA3-417D-9AE3-82BE972F7E3B}" destId="{8E981884-A47A-4909-A06D-296788DEE649}" srcOrd="0" destOrd="0" presId="urn:microsoft.com/office/officeart/2005/8/layout/radial4"/>
    <dgm:cxn modelId="{B41A28E7-5CCE-4277-A486-3AC6EB5492A9}" type="presOf" srcId="{B09D9B47-7E80-4542-9B3F-229104FFB494}" destId="{C69A1B05-14D0-4C67-88F3-2BC7000258F2}" srcOrd="0" destOrd="0" presId="urn:microsoft.com/office/officeart/2005/8/layout/radial4"/>
    <dgm:cxn modelId="{8A48DC49-EF1D-4018-844C-D9C780F1C5EA}" srcId="{DC7F9572-BEB6-4D58-BD54-656B9BEA09EC}" destId="{379119C3-4B7E-49F7-8875-9EBE21856253}" srcOrd="4" destOrd="0" parTransId="{6D6BCF28-1089-4BB6-BD0B-9BEF4E5DA7E8}" sibTransId="{25B4BFEC-7C34-4F52-B834-F42C68CDFCCC}"/>
    <dgm:cxn modelId="{240A1B9B-E7AB-405C-A619-2E7F00B54877}" type="presOf" srcId="{AF51A26C-7539-450F-8751-37B5E0AE8F77}" destId="{56C4E4EE-ECAF-4B28-9A8F-16B672868373}" srcOrd="0" destOrd="0" presId="urn:microsoft.com/office/officeart/2005/8/layout/radial4"/>
    <dgm:cxn modelId="{F45C9B46-5857-42AD-B844-F728F474594A}" type="presOf" srcId="{DC7F9572-BEB6-4D58-BD54-656B9BEA09EC}" destId="{AB83F1C1-B58F-4AE4-AF9D-905925FD7783}" srcOrd="0" destOrd="0" presId="urn:microsoft.com/office/officeart/2005/8/layout/radial4"/>
    <dgm:cxn modelId="{2B75E30C-CDCB-4B8F-A5DA-45CEF6F012F6}" srcId="{F3A2BE93-4120-46B4-BE54-2A263D4CDDE4}" destId="{DC7F9572-BEB6-4D58-BD54-656B9BEA09EC}" srcOrd="0" destOrd="0" parTransId="{7B84E431-CB8F-43CE-B0E8-50D315274AB0}" sibTransId="{10430B79-BE5C-4B63-926B-A4B9AA941AC4}"/>
    <dgm:cxn modelId="{914A3D6E-546C-4CC3-8D41-F5D6A38493E4}" type="presOf" srcId="{93CB5EC6-7ABF-4963-B5D9-5AD955130EF4}" destId="{70E57B7C-6467-4553-B8A6-3E4E46DBDEB3}" srcOrd="0" destOrd="0" presId="urn:microsoft.com/office/officeart/2005/8/layout/radial4"/>
    <dgm:cxn modelId="{C24D7704-A19A-4268-9FBF-7CB22AB8B385}" type="presOf" srcId="{8DCED023-915F-43F0-8F73-35EA72C0BAA5}" destId="{44E2718E-429A-43B1-8BDD-30E79A80BB6A}" srcOrd="0" destOrd="0" presId="urn:microsoft.com/office/officeart/2005/8/layout/radial4"/>
    <dgm:cxn modelId="{71F59A2C-B6B3-46A5-993A-2058FDBC21E4}" type="presOf" srcId="{1B9EC824-2FE5-45B7-825B-20170354DBA6}" destId="{4C91D73D-1FF4-4015-A1EE-845CF1F0D836}" srcOrd="0" destOrd="0" presId="urn:microsoft.com/office/officeart/2005/8/layout/radial4"/>
    <dgm:cxn modelId="{A8E57F6C-BB11-44F2-B58E-C4B457218A15}" srcId="{DC7F9572-BEB6-4D58-BD54-656B9BEA09EC}" destId="{8DCED023-915F-43F0-8F73-35EA72C0BAA5}" srcOrd="2" destOrd="0" parTransId="{1B9EC824-2FE5-45B7-825B-20170354DBA6}" sibTransId="{BD137403-38E8-4373-A4F8-F39B9C21C93A}"/>
    <dgm:cxn modelId="{CECFF65D-0DD3-4AD4-A085-4DFDCBA2C705}" type="presOf" srcId="{6D6BCF28-1089-4BB6-BD0B-9BEF4E5DA7E8}" destId="{5555DB40-86B0-48EA-A403-C43031F890BA}" srcOrd="0" destOrd="0" presId="urn:microsoft.com/office/officeart/2005/8/layout/radial4"/>
    <dgm:cxn modelId="{10147289-8F4E-4E35-B1BE-39E9E75C4DAF}" type="presOf" srcId="{CA8E0ED4-ABEE-4C6F-BA84-9B6C8594C30C}" destId="{26F4ACFC-3465-4B67-9EED-05E279A6B814}" srcOrd="0" destOrd="0" presId="urn:microsoft.com/office/officeart/2005/8/layout/radial4"/>
    <dgm:cxn modelId="{B4904911-410D-47D2-90E0-C538BF7D3836}" type="presOf" srcId="{CDE37D09-1D32-488F-9A14-9D4681A1BA56}" destId="{1D855567-3E39-4687-B762-30252FF47EB5}" srcOrd="0" destOrd="0" presId="urn:microsoft.com/office/officeart/2005/8/layout/radial4"/>
    <dgm:cxn modelId="{9B217D41-039E-4876-8805-378C9C2FC2CF}" srcId="{DC7F9572-BEB6-4D58-BD54-656B9BEA09EC}" destId="{CDE37D09-1D32-488F-9A14-9D4681A1BA56}" srcOrd="0" destOrd="0" parTransId="{CA8E0ED4-ABEE-4C6F-BA84-9B6C8594C30C}" sibTransId="{82CA1BD5-3AF6-46FC-B584-70188F27AE96}"/>
    <dgm:cxn modelId="{AEC1711A-FC51-4469-95C8-8202F4ECDE76}" type="presOf" srcId="{F3A2BE93-4120-46B4-BE54-2A263D4CDDE4}" destId="{87CEB6CF-0C6C-488B-9624-4B7CE3463208}" srcOrd="0" destOrd="0" presId="urn:microsoft.com/office/officeart/2005/8/layout/radial4"/>
    <dgm:cxn modelId="{5A8C3FF1-6D5B-4057-ADC8-486F585E37B9}" srcId="{DC7F9572-BEB6-4D58-BD54-656B9BEA09EC}" destId="{06EF2D47-E79C-46AB-883A-873D9F25F60F}" srcOrd="6" destOrd="0" parTransId="{C363996D-5EA3-417D-9AE3-82BE972F7E3B}" sibTransId="{521079DF-FE96-4983-92D7-4D8C2F08426A}"/>
    <dgm:cxn modelId="{84E6BD39-F8A8-4719-B8E8-71DD1331DFA9}" type="presParOf" srcId="{87CEB6CF-0C6C-488B-9624-4B7CE3463208}" destId="{AB83F1C1-B58F-4AE4-AF9D-905925FD7783}" srcOrd="0" destOrd="0" presId="urn:microsoft.com/office/officeart/2005/8/layout/radial4"/>
    <dgm:cxn modelId="{BC534951-F5C9-4533-AF81-554FF3BAC329}" type="presParOf" srcId="{87CEB6CF-0C6C-488B-9624-4B7CE3463208}" destId="{26F4ACFC-3465-4B67-9EED-05E279A6B814}" srcOrd="1" destOrd="0" presId="urn:microsoft.com/office/officeart/2005/8/layout/radial4"/>
    <dgm:cxn modelId="{4EBF3AB0-9785-4FBA-90CB-026AFAC778AE}" type="presParOf" srcId="{87CEB6CF-0C6C-488B-9624-4B7CE3463208}" destId="{1D855567-3E39-4687-B762-30252FF47EB5}" srcOrd="2" destOrd="0" presId="urn:microsoft.com/office/officeart/2005/8/layout/radial4"/>
    <dgm:cxn modelId="{9D9C4B86-162F-4645-9A1E-0657A767677B}" type="presParOf" srcId="{87CEB6CF-0C6C-488B-9624-4B7CE3463208}" destId="{1E57A84C-F769-4070-9042-062AADF03566}" srcOrd="3" destOrd="0" presId="urn:microsoft.com/office/officeart/2005/8/layout/radial4"/>
    <dgm:cxn modelId="{74E23923-5113-497C-BDE6-38D1A2F718B1}" type="presParOf" srcId="{87CEB6CF-0C6C-488B-9624-4B7CE3463208}" destId="{6978A08F-36B0-4F98-8263-1085FB1B2AF8}" srcOrd="4" destOrd="0" presId="urn:microsoft.com/office/officeart/2005/8/layout/radial4"/>
    <dgm:cxn modelId="{475C5EB4-86C3-4EF8-BDC6-97EB78DEEFDE}" type="presParOf" srcId="{87CEB6CF-0C6C-488B-9624-4B7CE3463208}" destId="{4C91D73D-1FF4-4015-A1EE-845CF1F0D836}" srcOrd="5" destOrd="0" presId="urn:microsoft.com/office/officeart/2005/8/layout/radial4"/>
    <dgm:cxn modelId="{4CE3ACDA-9D0C-44C6-88BB-DA0BE7A94AC6}" type="presParOf" srcId="{87CEB6CF-0C6C-488B-9624-4B7CE3463208}" destId="{44E2718E-429A-43B1-8BDD-30E79A80BB6A}" srcOrd="6" destOrd="0" presId="urn:microsoft.com/office/officeart/2005/8/layout/radial4"/>
    <dgm:cxn modelId="{9D844EF5-FC6B-42E4-9620-F7F64AC48A1B}" type="presParOf" srcId="{87CEB6CF-0C6C-488B-9624-4B7CE3463208}" destId="{C69A1B05-14D0-4C67-88F3-2BC7000258F2}" srcOrd="7" destOrd="0" presId="urn:microsoft.com/office/officeart/2005/8/layout/radial4"/>
    <dgm:cxn modelId="{15FB0B27-AB7E-479E-A9A4-C4A92A99E625}" type="presParOf" srcId="{87CEB6CF-0C6C-488B-9624-4B7CE3463208}" destId="{BE8FC385-A2F1-4B2A-83CF-D2D2FB380295}" srcOrd="8" destOrd="0" presId="urn:microsoft.com/office/officeart/2005/8/layout/radial4"/>
    <dgm:cxn modelId="{912C14B9-768D-438E-B25D-6D34582433A8}" type="presParOf" srcId="{87CEB6CF-0C6C-488B-9624-4B7CE3463208}" destId="{5555DB40-86B0-48EA-A403-C43031F890BA}" srcOrd="9" destOrd="0" presId="urn:microsoft.com/office/officeart/2005/8/layout/radial4"/>
    <dgm:cxn modelId="{81FA679F-BEB0-4462-A525-1CAAFBF95B30}" type="presParOf" srcId="{87CEB6CF-0C6C-488B-9624-4B7CE3463208}" destId="{34ABC4B5-46BE-47A7-84AB-8E3E0A8FD4C7}" srcOrd="10" destOrd="0" presId="urn:microsoft.com/office/officeart/2005/8/layout/radial4"/>
    <dgm:cxn modelId="{A6A6BF74-3297-4E1B-B296-4C2174439EEC}" type="presParOf" srcId="{87CEB6CF-0C6C-488B-9624-4B7CE3463208}" destId="{56C4E4EE-ECAF-4B28-9A8F-16B672868373}" srcOrd="11" destOrd="0" presId="urn:microsoft.com/office/officeart/2005/8/layout/radial4"/>
    <dgm:cxn modelId="{0F657C37-7772-48DB-BF51-8691E02E3F6C}" type="presParOf" srcId="{87CEB6CF-0C6C-488B-9624-4B7CE3463208}" destId="{70E57B7C-6467-4553-B8A6-3E4E46DBDEB3}" srcOrd="12" destOrd="0" presId="urn:microsoft.com/office/officeart/2005/8/layout/radial4"/>
    <dgm:cxn modelId="{1047BD48-4AEF-48F5-B0D6-229D134D1298}" type="presParOf" srcId="{87CEB6CF-0C6C-488B-9624-4B7CE3463208}" destId="{8E981884-A47A-4909-A06D-296788DEE649}" srcOrd="13" destOrd="0" presId="urn:microsoft.com/office/officeart/2005/8/layout/radial4"/>
    <dgm:cxn modelId="{C6529701-5C9E-432F-AE7A-0B6A28FBD298}" type="presParOf" srcId="{87CEB6CF-0C6C-488B-9624-4B7CE3463208}" destId="{5D753101-BD7F-42E0-8112-1DBCEB6B2CF3}" srcOrd="1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A2BE93-4120-46B4-BE54-2A263D4CDDE4}" type="doc">
      <dgm:prSet loTypeId="urn:microsoft.com/office/officeart/2005/8/layout/radial4" loCatId="relationship" qsTypeId="urn:microsoft.com/office/officeart/2005/8/quickstyle/3d4" qsCatId="3D" csTypeId="urn:microsoft.com/office/officeart/2005/8/colors/colorful2" csCatId="colorful" phldr="1"/>
      <dgm:spPr/>
      <dgm:t>
        <a:bodyPr/>
        <a:lstStyle/>
        <a:p>
          <a:endParaRPr lang="en-US"/>
        </a:p>
      </dgm:t>
    </dgm:pt>
    <dgm:pt modelId="{DC7F9572-BEB6-4D58-BD54-656B9BEA09EC}">
      <dgm:prSet phldrT="[Text]" custT="1"/>
      <dgm:spPr>
        <a:noFill/>
        <a:ln w="88900">
          <a:solidFill>
            <a:schemeClr val="accent1">
              <a:lumMod val="75000"/>
            </a:schemeClr>
          </a:solidFill>
        </a:ln>
      </dgm:spPr>
      <dgm:t>
        <a:bodyPr/>
        <a:lstStyle/>
        <a:p>
          <a:r>
            <a:rPr lang="en-US" sz="2800" b="1" dirty="0" smtClean="0">
              <a:solidFill>
                <a:schemeClr val="tx1"/>
              </a:solidFill>
            </a:rPr>
            <a:t>Parent General Markers</a:t>
          </a:r>
          <a:endParaRPr lang="en-US" sz="2800" b="1" dirty="0">
            <a:solidFill>
              <a:schemeClr val="tx1"/>
            </a:solidFill>
          </a:endParaRPr>
        </a:p>
      </dgm:t>
    </dgm:pt>
    <dgm:pt modelId="{7B84E431-CB8F-43CE-B0E8-50D315274AB0}" type="parTrans" cxnId="{2B75E30C-CDCB-4B8F-A5DA-45CEF6F012F6}">
      <dgm:prSet/>
      <dgm:spPr/>
      <dgm:t>
        <a:bodyPr/>
        <a:lstStyle/>
        <a:p>
          <a:endParaRPr lang="en-US" sz="2800" b="1">
            <a:solidFill>
              <a:schemeClr val="tx1"/>
            </a:solidFill>
          </a:endParaRPr>
        </a:p>
      </dgm:t>
    </dgm:pt>
    <dgm:pt modelId="{10430B79-BE5C-4B63-926B-A4B9AA941AC4}" type="sibTrans" cxnId="{2B75E30C-CDCB-4B8F-A5DA-45CEF6F012F6}">
      <dgm:prSet/>
      <dgm:spPr/>
      <dgm:t>
        <a:bodyPr/>
        <a:lstStyle/>
        <a:p>
          <a:endParaRPr lang="en-US" sz="2800" b="1">
            <a:solidFill>
              <a:schemeClr val="tx1"/>
            </a:solidFill>
          </a:endParaRPr>
        </a:p>
      </dgm:t>
    </dgm:pt>
    <dgm:pt modelId="{CDE37D09-1D32-488F-9A14-9D4681A1BA56}">
      <dgm:prSet phldrT="[Text]" custT="1"/>
      <dgm:spPr/>
      <dgm:t>
        <a:bodyPr/>
        <a:lstStyle/>
        <a:p>
          <a:r>
            <a:rPr lang="en-US" sz="2800" b="1" dirty="0" smtClean="0">
              <a:solidFill>
                <a:schemeClr val="tx1"/>
              </a:solidFill>
            </a:rPr>
            <a:t>Sleep Problems</a:t>
          </a:r>
          <a:endParaRPr lang="en-US" sz="2800" b="1" dirty="0">
            <a:solidFill>
              <a:schemeClr val="tx1"/>
            </a:solidFill>
          </a:endParaRPr>
        </a:p>
      </dgm:t>
    </dgm:pt>
    <dgm:pt modelId="{CA8E0ED4-ABEE-4C6F-BA84-9B6C8594C30C}" type="parTrans" cxnId="{9B217D41-039E-4876-8805-378C9C2FC2CF}">
      <dgm:prSet/>
      <dgm:spPr/>
      <dgm:t>
        <a:bodyPr/>
        <a:lstStyle/>
        <a:p>
          <a:endParaRPr lang="en-US" sz="2800" b="1">
            <a:solidFill>
              <a:schemeClr val="tx1"/>
            </a:solidFill>
          </a:endParaRPr>
        </a:p>
      </dgm:t>
    </dgm:pt>
    <dgm:pt modelId="{82CA1BD5-3AF6-46FC-B584-70188F27AE96}" type="sibTrans" cxnId="{9B217D41-039E-4876-8805-378C9C2FC2CF}">
      <dgm:prSet/>
      <dgm:spPr/>
      <dgm:t>
        <a:bodyPr/>
        <a:lstStyle/>
        <a:p>
          <a:endParaRPr lang="en-US" sz="2800" b="1">
            <a:solidFill>
              <a:schemeClr val="tx1"/>
            </a:solidFill>
          </a:endParaRPr>
        </a:p>
      </dgm:t>
    </dgm:pt>
    <dgm:pt modelId="{6EDBBE4E-D618-4A05-95E6-80FA75DD3711}">
      <dgm:prSet phldrT="[Text]" custT="1"/>
      <dgm:spPr/>
      <dgm:t>
        <a:bodyPr/>
        <a:lstStyle/>
        <a:p>
          <a:r>
            <a:rPr lang="en-US" sz="2800" b="1" dirty="0" smtClean="0">
              <a:solidFill>
                <a:schemeClr val="tx1"/>
              </a:solidFill>
            </a:rPr>
            <a:t>Poor General Health </a:t>
          </a:r>
          <a:endParaRPr lang="en-US" sz="2800" b="1" dirty="0">
            <a:solidFill>
              <a:schemeClr val="tx1"/>
            </a:solidFill>
          </a:endParaRPr>
        </a:p>
      </dgm:t>
    </dgm:pt>
    <dgm:pt modelId="{A2BAF46C-D9AB-428F-88C6-39762436DE6B}" type="parTrans" cxnId="{F2B39923-F661-4742-A80B-08A5BB9874DB}">
      <dgm:prSet/>
      <dgm:spPr/>
      <dgm:t>
        <a:bodyPr/>
        <a:lstStyle/>
        <a:p>
          <a:endParaRPr lang="en-US" sz="2800" b="1">
            <a:solidFill>
              <a:schemeClr val="tx1"/>
            </a:solidFill>
          </a:endParaRPr>
        </a:p>
      </dgm:t>
    </dgm:pt>
    <dgm:pt modelId="{79CEE315-75F0-4CB0-9854-416A9128476E}" type="sibTrans" cxnId="{F2B39923-F661-4742-A80B-08A5BB9874DB}">
      <dgm:prSet/>
      <dgm:spPr/>
      <dgm:t>
        <a:bodyPr/>
        <a:lstStyle/>
        <a:p>
          <a:endParaRPr lang="en-US" sz="2800" b="1">
            <a:solidFill>
              <a:schemeClr val="tx1"/>
            </a:solidFill>
          </a:endParaRPr>
        </a:p>
      </dgm:t>
    </dgm:pt>
    <dgm:pt modelId="{8DCED023-915F-43F0-8F73-35EA72C0BAA5}">
      <dgm:prSet phldrT="[Text]" custT="1"/>
      <dgm:spPr/>
      <dgm:t>
        <a:bodyPr/>
        <a:lstStyle/>
        <a:p>
          <a:r>
            <a:rPr lang="en-US" sz="2800" b="1" dirty="0" smtClean="0">
              <a:solidFill>
                <a:schemeClr val="tx1"/>
              </a:solidFill>
            </a:rPr>
            <a:t>Chaotic or Shifting Home Environment</a:t>
          </a:r>
          <a:endParaRPr lang="en-US" sz="2800" b="1" dirty="0">
            <a:solidFill>
              <a:schemeClr val="tx1"/>
            </a:solidFill>
          </a:endParaRPr>
        </a:p>
      </dgm:t>
    </dgm:pt>
    <dgm:pt modelId="{1B9EC824-2FE5-45B7-825B-20170354DBA6}" type="parTrans" cxnId="{A8E57F6C-BB11-44F2-B58E-C4B457218A15}">
      <dgm:prSet/>
      <dgm:spPr>
        <a:ln>
          <a:solidFill>
            <a:schemeClr val="accent1">
              <a:lumMod val="75000"/>
            </a:schemeClr>
          </a:solidFill>
        </a:ln>
      </dgm:spPr>
      <dgm:t>
        <a:bodyPr/>
        <a:lstStyle/>
        <a:p>
          <a:endParaRPr lang="en-US" sz="2800" b="1">
            <a:solidFill>
              <a:schemeClr val="tx1"/>
            </a:solidFill>
          </a:endParaRPr>
        </a:p>
      </dgm:t>
    </dgm:pt>
    <dgm:pt modelId="{BD137403-38E8-4373-A4F8-F39B9C21C93A}" type="sibTrans" cxnId="{A8E57F6C-BB11-44F2-B58E-C4B457218A15}">
      <dgm:prSet/>
      <dgm:spPr/>
      <dgm:t>
        <a:bodyPr/>
        <a:lstStyle/>
        <a:p>
          <a:endParaRPr lang="en-US" sz="2800" b="1">
            <a:solidFill>
              <a:schemeClr val="tx1"/>
            </a:solidFill>
          </a:endParaRPr>
        </a:p>
      </dgm:t>
    </dgm:pt>
    <dgm:pt modelId="{06EF2D47-E79C-46AB-883A-873D9F25F60F}">
      <dgm:prSet custT="1"/>
      <dgm:spPr/>
      <dgm:t>
        <a:bodyPr/>
        <a:lstStyle/>
        <a:p>
          <a:r>
            <a:rPr lang="en-US" sz="2800" b="1" dirty="0" smtClean="0">
              <a:solidFill>
                <a:schemeClr val="tx1"/>
              </a:solidFill>
            </a:rPr>
            <a:t>Mental  Health Issues</a:t>
          </a:r>
        </a:p>
      </dgm:t>
    </dgm:pt>
    <dgm:pt modelId="{C363996D-5EA3-417D-9AE3-82BE972F7E3B}" type="parTrans" cxnId="{5A8C3FF1-6D5B-4057-ADC8-486F585E37B9}">
      <dgm:prSet/>
      <dgm:spPr/>
      <dgm:t>
        <a:bodyPr/>
        <a:lstStyle/>
        <a:p>
          <a:endParaRPr lang="en-US" sz="2800" b="1">
            <a:solidFill>
              <a:schemeClr val="tx1"/>
            </a:solidFill>
          </a:endParaRPr>
        </a:p>
      </dgm:t>
    </dgm:pt>
    <dgm:pt modelId="{521079DF-FE96-4983-92D7-4D8C2F08426A}" type="sibTrans" cxnId="{5A8C3FF1-6D5B-4057-ADC8-486F585E37B9}">
      <dgm:prSet/>
      <dgm:spPr/>
      <dgm:t>
        <a:bodyPr/>
        <a:lstStyle/>
        <a:p>
          <a:endParaRPr lang="en-US" sz="2800" b="1">
            <a:solidFill>
              <a:schemeClr val="tx1"/>
            </a:solidFill>
          </a:endParaRPr>
        </a:p>
      </dgm:t>
    </dgm:pt>
    <dgm:pt modelId="{87CEB6CF-0C6C-488B-9624-4B7CE3463208}" type="pres">
      <dgm:prSet presAssocID="{F3A2BE93-4120-46B4-BE54-2A263D4CDDE4}" presName="cycle" presStyleCnt="0">
        <dgm:presLayoutVars>
          <dgm:chMax val="1"/>
          <dgm:dir/>
          <dgm:animLvl val="ctr"/>
          <dgm:resizeHandles val="exact"/>
        </dgm:presLayoutVars>
      </dgm:prSet>
      <dgm:spPr/>
      <dgm:t>
        <a:bodyPr/>
        <a:lstStyle/>
        <a:p>
          <a:endParaRPr lang="en-US"/>
        </a:p>
      </dgm:t>
    </dgm:pt>
    <dgm:pt modelId="{AB83F1C1-B58F-4AE4-AF9D-905925FD7783}" type="pres">
      <dgm:prSet presAssocID="{DC7F9572-BEB6-4D58-BD54-656B9BEA09EC}" presName="centerShape" presStyleLbl="node0" presStyleIdx="0" presStyleCnt="1" custLinFactNeighborX="-181" custLinFactNeighborY="-452"/>
      <dgm:spPr/>
      <dgm:t>
        <a:bodyPr/>
        <a:lstStyle/>
        <a:p>
          <a:endParaRPr lang="en-US"/>
        </a:p>
      </dgm:t>
    </dgm:pt>
    <dgm:pt modelId="{26F4ACFC-3465-4B67-9EED-05E279A6B814}" type="pres">
      <dgm:prSet presAssocID="{CA8E0ED4-ABEE-4C6F-BA84-9B6C8594C30C}" presName="parTrans" presStyleLbl="bgSibTrans2D1" presStyleIdx="0" presStyleCnt="4" custScaleY="55695" custLinFactNeighborX="1505" custLinFactNeighborY="20061"/>
      <dgm:spPr/>
      <dgm:t>
        <a:bodyPr/>
        <a:lstStyle/>
        <a:p>
          <a:endParaRPr lang="en-US"/>
        </a:p>
      </dgm:t>
    </dgm:pt>
    <dgm:pt modelId="{1D855567-3E39-4687-B762-30252FF47EB5}" type="pres">
      <dgm:prSet presAssocID="{CDE37D09-1D32-488F-9A14-9D4681A1BA56}" presName="node" presStyleLbl="node1" presStyleIdx="0" presStyleCnt="4" custScaleX="107908" custRadScaleRad="96174" custRadScaleInc="-6342">
        <dgm:presLayoutVars>
          <dgm:bulletEnabled val="1"/>
        </dgm:presLayoutVars>
      </dgm:prSet>
      <dgm:spPr/>
      <dgm:t>
        <a:bodyPr/>
        <a:lstStyle/>
        <a:p>
          <a:endParaRPr lang="en-US"/>
        </a:p>
      </dgm:t>
    </dgm:pt>
    <dgm:pt modelId="{1E57A84C-F769-4070-9042-062AADF03566}" type="pres">
      <dgm:prSet presAssocID="{A2BAF46C-D9AB-428F-88C6-39762436DE6B}" presName="parTrans" presStyleLbl="bgSibTrans2D1" presStyleIdx="1" presStyleCnt="4" custScaleY="55695"/>
      <dgm:spPr/>
      <dgm:t>
        <a:bodyPr/>
        <a:lstStyle/>
        <a:p>
          <a:endParaRPr lang="en-US"/>
        </a:p>
      </dgm:t>
    </dgm:pt>
    <dgm:pt modelId="{6978A08F-36B0-4F98-8263-1085FB1B2AF8}" type="pres">
      <dgm:prSet presAssocID="{6EDBBE4E-D618-4A05-95E6-80FA75DD3711}" presName="node" presStyleLbl="node1" presStyleIdx="1" presStyleCnt="4" custScaleX="151708" custRadScaleRad="106770" custRadScaleInc="-11775">
        <dgm:presLayoutVars>
          <dgm:bulletEnabled val="1"/>
        </dgm:presLayoutVars>
      </dgm:prSet>
      <dgm:spPr/>
      <dgm:t>
        <a:bodyPr/>
        <a:lstStyle/>
        <a:p>
          <a:endParaRPr lang="en-US"/>
        </a:p>
      </dgm:t>
    </dgm:pt>
    <dgm:pt modelId="{4C91D73D-1FF4-4015-A1EE-845CF1F0D836}" type="pres">
      <dgm:prSet presAssocID="{1B9EC824-2FE5-45B7-825B-20170354DBA6}" presName="parTrans" presStyleLbl="bgSibTrans2D1" presStyleIdx="2" presStyleCnt="4" custScaleX="89508" custScaleY="55695"/>
      <dgm:spPr/>
      <dgm:t>
        <a:bodyPr/>
        <a:lstStyle/>
        <a:p>
          <a:endParaRPr lang="en-US"/>
        </a:p>
      </dgm:t>
    </dgm:pt>
    <dgm:pt modelId="{44E2718E-429A-43B1-8BDD-30E79A80BB6A}" type="pres">
      <dgm:prSet presAssocID="{8DCED023-915F-43F0-8F73-35EA72C0BAA5}" presName="node" presStyleLbl="node1" presStyleIdx="2" presStyleCnt="4" custScaleX="172594" custRadScaleRad="114818" custRadScaleInc="29986">
        <dgm:presLayoutVars>
          <dgm:bulletEnabled val="1"/>
        </dgm:presLayoutVars>
      </dgm:prSet>
      <dgm:spPr/>
      <dgm:t>
        <a:bodyPr/>
        <a:lstStyle/>
        <a:p>
          <a:endParaRPr lang="en-US"/>
        </a:p>
      </dgm:t>
    </dgm:pt>
    <dgm:pt modelId="{8E981884-A47A-4909-A06D-296788DEE649}" type="pres">
      <dgm:prSet presAssocID="{C363996D-5EA3-417D-9AE3-82BE972F7E3B}" presName="parTrans" presStyleLbl="bgSibTrans2D1" presStyleIdx="3" presStyleCnt="4" custScaleY="55695" custLinFactNeighborX="1292" custLinFactNeighborY="-2540"/>
      <dgm:spPr/>
      <dgm:t>
        <a:bodyPr/>
        <a:lstStyle/>
        <a:p>
          <a:endParaRPr lang="en-US"/>
        </a:p>
      </dgm:t>
    </dgm:pt>
    <dgm:pt modelId="{5D753101-BD7F-42E0-8112-1DBCEB6B2CF3}" type="pres">
      <dgm:prSet presAssocID="{06EF2D47-E79C-46AB-883A-873D9F25F60F}" presName="node" presStyleLbl="node1" presStyleIdx="3" presStyleCnt="4" custRadScaleRad="94598" custRadScaleInc="15410">
        <dgm:presLayoutVars>
          <dgm:bulletEnabled val="1"/>
        </dgm:presLayoutVars>
      </dgm:prSet>
      <dgm:spPr/>
      <dgm:t>
        <a:bodyPr/>
        <a:lstStyle/>
        <a:p>
          <a:endParaRPr lang="en-US"/>
        </a:p>
      </dgm:t>
    </dgm:pt>
  </dgm:ptLst>
  <dgm:cxnLst>
    <dgm:cxn modelId="{BB1BCBA0-BDAA-4371-8F73-CC9433580115}" type="presOf" srcId="{6EDBBE4E-D618-4A05-95E6-80FA75DD3711}" destId="{6978A08F-36B0-4F98-8263-1085FB1B2AF8}" srcOrd="0" destOrd="0" presId="urn:microsoft.com/office/officeart/2005/8/layout/radial4"/>
    <dgm:cxn modelId="{9753DF78-1EB7-4391-A6B4-08A6325BBAD3}" type="presOf" srcId="{CDE37D09-1D32-488F-9A14-9D4681A1BA56}" destId="{1D855567-3E39-4687-B762-30252FF47EB5}" srcOrd="0" destOrd="0" presId="urn:microsoft.com/office/officeart/2005/8/layout/radial4"/>
    <dgm:cxn modelId="{645178CD-F189-41D6-A6A5-6F911B1D6198}" type="presOf" srcId="{1B9EC824-2FE5-45B7-825B-20170354DBA6}" destId="{4C91D73D-1FF4-4015-A1EE-845CF1F0D836}" srcOrd="0" destOrd="0" presId="urn:microsoft.com/office/officeart/2005/8/layout/radial4"/>
    <dgm:cxn modelId="{3E12EDDD-E424-4674-BD81-9E9B14C601BD}" type="presOf" srcId="{06EF2D47-E79C-46AB-883A-873D9F25F60F}" destId="{5D753101-BD7F-42E0-8112-1DBCEB6B2CF3}" srcOrd="0" destOrd="0" presId="urn:microsoft.com/office/officeart/2005/8/layout/radial4"/>
    <dgm:cxn modelId="{F2B39923-F661-4742-A80B-08A5BB9874DB}" srcId="{DC7F9572-BEB6-4D58-BD54-656B9BEA09EC}" destId="{6EDBBE4E-D618-4A05-95E6-80FA75DD3711}" srcOrd="1" destOrd="0" parTransId="{A2BAF46C-D9AB-428F-88C6-39762436DE6B}" sibTransId="{79CEE315-75F0-4CB0-9854-416A9128476E}"/>
    <dgm:cxn modelId="{0FC8B788-D5C7-4EA3-9680-D17624DBDE75}" type="presOf" srcId="{C363996D-5EA3-417D-9AE3-82BE972F7E3B}" destId="{8E981884-A47A-4909-A06D-296788DEE649}" srcOrd="0" destOrd="0" presId="urn:microsoft.com/office/officeart/2005/8/layout/radial4"/>
    <dgm:cxn modelId="{849C05FA-BF12-4F7F-A544-A3077CEAA61D}" type="presOf" srcId="{A2BAF46C-D9AB-428F-88C6-39762436DE6B}" destId="{1E57A84C-F769-4070-9042-062AADF03566}" srcOrd="0" destOrd="0" presId="urn:microsoft.com/office/officeart/2005/8/layout/radial4"/>
    <dgm:cxn modelId="{8FE5BDF2-FBFB-4E66-8046-7D85EF8CAA53}" type="presOf" srcId="{DC7F9572-BEB6-4D58-BD54-656B9BEA09EC}" destId="{AB83F1C1-B58F-4AE4-AF9D-905925FD7783}" srcOrd="0" destOrd="0" presId="urn:microsoft.com/office/officeart/2005/8/layout/radial4"/>
    <dgm:cxn modelId="{1BE042FB-F95D-4A0B-9C31-1781F4C42640}" type="presOf" srcId="{8DCED023-915F-43F0-8F73-35EA72C0BAA5}" destId="{44E2718E-429A-43B1-8BDD-30E79A80BB6A}" srcOrd="0" destOrd="0" presId="urn:microsoft.com/office/officeart/2005/8/layout/radial4"/>
    <dgm:cxn modelId="{2B75E30C-CDCB-4B8F-A5DA-45CEF6F012F6}" srcId="{F3A2BE93-4120-46B4-BE54-2A263D4CDDE4}" destId="{DC7F9572-BEB6-4D58-BD54-656B9BEA09EC}" srcOrd="0" destOrd="0" parTransId="{7B84E431-CB8F-43CE-B0E8-50D315274AB0}" sibTransId="{10430B79-BE5C-4B63-926B-A4B9AA941AC4}"/>
    <dgm:cxn modelId="{A8E57F6C-BB11-44F2-B58E-C4B457218A15}" srcId="{DC7F9572-BEB6-4D58-BD54-656B9BEA09EC}" destId="{8DCED023-915F-43F0-8F73-35EA72C0BAA5}" srcOrd="2" destOrd="0" parTransId="{1B9EC824-2FE5-45B7-825B-20170354DBA6}" sibTransId="{BD137403-38E8-4373-A4F8-F39B9C21C93A}"/>
    <dgm:cxn modelId="{9D1A4A5A-852B-44EF-8BBC-0007BB1EEF33}" type="presOf" srcId="{F3A2BE93-4120-46B4-BE54-2A263D4CDDE4}" destId="{87CEB6CF-0C6C-488B-9624-4B7CE3463208}" srcOrd="0" destOrd="0" presId="urn:microsoft.com/office/officeart/2005/8/layout/radial4"/>
    <dgm:cxn modelId="{9B217D41-039E-4876-8805-378C9C2FC2CF}" srcId="{DC7F9572-BEB6-4D58-BD54-656B9BEA09EC}" destId="{CDE37D09-1D32-488F-9A14-9D4681A1BA56}" srcOrd="0" destOrd="0" parTransId="{CA8E0ED4-ABEE-4C6F-BA84-9B6C8594C30C}" sibTransId="{82CA1BD5-3AF6-46FC-B584-70188F27AE96}"/>
    <dgm:cxn modelId="{5A8C3FF1-6D5B-4057-ADC8-486F585E37B9}" srcId="{DC7F9572-BEB6-4D58-BD54-656B9BEA09EC}" destId="{06EF2D47-E79C-46AB-883A-873D9F25F60F}" srcOrd="3" destOrd="0" parTransId="{C363996D-5EA3-417D-9AE3-82BE972F7E3B}" sibTransId="{521079DF-FE96-4983-92D7-4D8C2F08426A}"/>
    <dgm:cxn modelId="{21565D68-89A2-4C78-84E9-0CFBDB6720D2}" type="presOf" srcId="{CA8E0ED4-ABEE-4C6F-BA84-9B6C8594C30C}" destId="{26F4ACFC-3465-4B67-9EED-05E279A6B814}" srcOrd="0" destOrd="0" presId="urn:microsoft.com/office/officeart/2005/8/layout/radial4"/>
    <dgm:cxn modelId="{CD0A610B-883C-4318-8A38-A20F6A42BC4E}" type="presParOf" srcId="{87CEB6CF-0C6C-488B-9624-4B7CE3463208}" destId="{AB83F1C1-B58F-4AE4-AF9D-905925FD7783}" srcOrd="0" destOrd="0" presId="urn:microsoft.com/office/officeart/2005/8/layout/radial4"/>
    <dgm:cxn modelId="{BFCE0A13-A530-4D88-B371-D3D9A6E28CFF}" type="presParOf" srcId="{87CEB6CF-0C6C-488B-9624-4B7CE3463208}" destId="{26F4ACFC-3465-4B67-9EED-05E279A6B814}" srcOrd="1" destOrd="0" presId="urn:microsoft.com/office/officeart/2005/8/layout/radial4"/>
    <dgm:cxn modelId="{63CB4528-C4A9-40F9-8529-9DFE5F0DC4AD}" type="presParOf" srcId="{87CEB6CF-0C6C-488B-9624-4B7CE3463208}" destId="{1D855567-3E39-4687-B762-30252FF47EB5}" srcOrd="2" destOrd="0" presId="urn:microsoft.com/office/officeart/2005/8/layout/radial4"/>
    <dgm:cxn modelId="{78E10CA3-AE20-42B8-8DA2-6DF4BE2B5A5F}" type="presParOf" srcId="{87CEB6CF-0C6C-488B-9624-4B7CE3463208}" destId="{1E57A84C-F769-4070-9042-062AADF03566}" srcOrd="3" destOrd="0" presId="urn:microsoft.com/office/officeart/2005/8/layout/radial4"/>
    <dgm:cxn modelId="{5E22854B-F79E-4D9B-BA28-804A96BA098D}" type="presParOf" srcId="{87CEB6CF-0C6C-488B-9624-4B7CE3463208}" destId="{6978A08F-36B0-4F98-8263-1085FB1B2AF8}" srcOrd="4" destOrd="0" presId="urn:microsoft.com/office/officeart/2005/8/layout/radial4"/>
    <dgm:cxn modelId="{B41CBBA9-6743-469D-B7E1-785A4F1A5C03}" type="presParOf" srcId="{87CEB6CF-0C6C-488B-9624-4B7CE3463208}" destId="{4C91D73D-1FF4-4015-A1EE-845CF1F0D836}" srcOrd="5" destOrd="0" presId="urn:microsoft.com/office/officeart/2005/8/layout/radial4"/>
    <dgm:cxn modelId="{5EB2B9C2-B692-43B9-93E1-19B0CADB6537}" type="presParOf" srcId="{87CEB6CF-0C6C-488B-9624-4B7CE3463208}" destId="{44E2718E-429A-43B1-8BDD-30E79A80BB6A}" srcOrd="6" destOrd="0" presId="urn:microsoft.com/office/officeart/2005/8/layout/radial4"/>
    <dgm:cxn modelId="{48C3D68F-DE52-48F2-8529-933BC2AC41C4}" type="presParOf" srcId="{87CEB6CF-0C6C-488B-9624-4B7CE3463208}" destId="{8E981884-A47A-4909-A06D-296788DEE649}" srcOrd="7" destOrd="0" presId="urn:microsoft.com/office/officeart/2005/8/layout/radial4"/>
    <dgm:cxn modelId="{2B8B6B1C-FB3C-4844-B21D-FFEEBC6300DE}" type="presParOf" srcId="{87CEB6CF-0C6C-488B-9624-4B7CE3463208}" destId="{5D753101-BD7F-42E0-8112-1DBCEB6B2CF3}"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83F1C1-B58F-4AE4-AF9D-905925FD7783}">
      <dsp:nvSpPr>
        <dsp:cNvPr id="0" name=""/>
        <dsp:cNvSpPr/>
      </dsp:nvSpPr>
      <dsp:spPr>
        <a:xfrm>
          <a:off x="3087678" y="3376999"/>
          <a:ext cx="2115264" cy="2115264"/>
        </a:xfrm>
        <a:prstGeom prst="ellipse">
          <a:avLst/>
        </a:prstGeom>
        <a:noFill/>
        <a:ln w="88900">
          <a:solidFill>
            <a:schemeClr val="accent1">
              <a:lumMod val="75000"/>
            </a:schemeClr>
          </a:soli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b="1" kern="1200" dirty="0" smtClean="0">
              <a:solidFill>
                <a:schemeClr val="tx1"/>
              </a:solidFill>
            </a:rPr>
            <a:t>Student General Markers</a:t>
          </a:r>
          <a:endParaRPr lang="en-US" sz="2600" b="1" kern="1200" dirty="0">
            <a:solidFill>
              <a:schemeClr val="tx1"/>
            </a:solidFill>
          </a:endParaRPr>
        </a:p>
      </dsp:txBody>
      <dsp:txXfrm>
        <a:off x="3397451" y="3686772"/>
        <a:ext cx="1495718" cy="1495718"/>
      </dsp:txXfrm>
    </dsp:sp>
    <dsp:sp modelId="{26F4ACFC-3465-4B67-9EED-05E279A6B814}">
      <dsp:nvSpPr>
        <dsp:cNvPr id="0" name=""/>
        <dsp:cNvSpPr/>
      </dsp:nvSpPr>
      <dsp:spPr>
        <a:xfrm rot="16178052">
          <a:off x="3172587" y="1963396"/>
          <a:ext cx="2343601" cy="274321"/>
        </a:xfrm>
        <a:prstGeom prst="leftArrow">
          <a:avLst>
            <a:gd name="adj1" fmla="val 60000"/>
            <a:gd name="adj2" fmla="val 50000"/>
          </a:avLst>
        </a:prstGeom>
        <a:solidFill>
          <a:schemeClr val="accent2">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1D855567-3E39-4687-B762-30252FF47EB5}">
      <dsp:nvSpPr>
        <dsp:cNvPr id="0" name=""/>
        <dsp:cNvSpPr/>
      </dsp:nvSpPr>
      <dsp:spPr>
        <a:xfrm>
          <a:off x="3063850" y="304796"/>
          <a:ext cx="2117749" cy="1184548"/>
        </a:xfrm>
        <a:prstGeom prst="roundRect">
          <a:avLst>
            <a:gd name="adj" fmla="val 100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solidFill>
                <a:schemeClr val="tx1"/>
              </a:solidFill>
            </a:rPr>
            <a:t>Sleep Problems</a:t>
          </a:r>
          <a:endParaRPr lang="en-US" sz="2600" b="1" kern="1200" dirty="0">
            <a:solidFill>
              <a:schemeClr val="tx1"/>
            </a:solidFill>
          </a:endParaRPr>
        </a:p>
      </dsp:txBody>
      <dsp:txXfrm>
        <a:off x="3098544" y="339490"/>
        <a:ext cx="2048361" cy="1115160"/>
      </dsp:txXfrm>
    </dsp:sp>
    <dsp:sp modelId="{1E57A84C-F769-4070-9042-062AADF03566}">
      <dsp:nvSpPr>
        <dsp:cNvPr id="0" name=""/>
        <dsp:cNvSpPr/>
      </dsp:nvSpPr>
      <dsp:spPr>
        <a:xfrm rot="11488869">
          <a:off x="1342927" y="3899561"/>
          <a:ext cx="1686591" cy="274321"/>
        </a:xfrm>
        <a:prstGeom prst="leftArrow">
          <a:avLst>
            <a:gd name="adj1" fmla="val 60000"/>
            <a:gd name="adj2" fmla="val 50000"/>
          </a:avLst>
        </a:prstGeom>
        <a:solidFill>
          <a:schemeClr val="accent2">
            <a:hueOff val="457723"/>
            <a:satOff val="-8135"/>
            <a:lumOff val="262"/>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6978A08F-36B0-4F98-8263-1085FB1B2AF8}">
      <dsp:nvSpPr>
        <dsp:cNvPr id="0" name=""/>
        <dsp:cNvSpPr/>
      </dsp:nvSpPr>
      <dsp:spPr>
        <a:xfrm>
          <a:off x="304798" y="3276594"/>
          <a:ext cx="2110005" cy="1184548"/>
        </a:xfrm>
        <a:prstGeom prst="roundRect">
          <a:avLst>
            <a:gd name="adj" fmla="val 10000"/>
          </a:avLst>
        </a:prstGeom>
        <a:solidFill>
          <a:schemeClr val="accent2">
            <a:hueOff val="457723"/>
            <a:satOff val="-8135"/>
            <a:lumOff val="26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solidFill>
                <a:schemeClr val="tx1"/>
              </a:solidFill>
            </a:rPr>
            <a:t>Poor General Health </a:t>
          </a:r>
          <a:endParaRPr lang="en-US" sz="2600" b="1" kern="1200" dirty="0">
            <a:solidFill>
              <a:schemeClr val="tx1"/>
            </a:solidFill>
          </a:endParaRPr>
        </a:p>
      </dsp:txBody>
      <dsp:txXfrm>
        <a:off x="339492" y="3311288"/>
        <a:ext cx="2040617" cy="1115160"/>
      </dsp:txXfrm>
    </dsp:sp>
    <dsp:sp modelId="{4C91D73D-1FF4-4015-A1EE-845CF1F0D836}">
      <dsp:nvSpPr>
        <dsp:cNvPr id="0" name=""/>
        <dsp:cNvSpPr/>
      </dsp:nvSpPr>
      <dsp:spPr>
        <a:xfrm rot="19351578">
          <a:off x="4839898" y="2745839"/>
          <a:ext cx="2343415" cy="365761"/>
        </a:xfrm>
        <a:prstGeom prst="leftArrow">
          <a:avLst>
            <a:gd name="adj1" fmla="val 60000"/>
            <a:gd name="adj2" fmla="val 50000"/>
          </a:avLst>
        </a:prstGeom>
        <a:solidFill>
          <a:schemeClr val="accent2">
            <a:hueOff val="915447"/>
            <a:satOff val="-16269"/>
            <a:lumOff val="523"/>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44E2718E-429A-43B1-8BDD-30E79A80BB6A}">
      <dsp:nvSpPr>
        <dsp:cNvPr id="0" name=""/>
        <dsp:cNvSpPr/>
      </dsp:nvSpPr>
      <dsp:spPr>
        <a:xfrm>
          <a:off x="5407059" y="1676397"/>
          <a:ext cx="3127340" cy="1184548"/>
        </a:xfrm>
        <a:prstGeom prst="roundRect">
          <a:avLst>
            <a:gd name="adj" fmla="val 10000"/>
          </a:avLst>
        </a:prstGeom>
        <a:solidFill>
          <a:schemeClr val="accent2">
            <a:hueOff val="915447"/>
            <a:satOff val="-16269"/>
            <a:lumOff val="52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solidFill>
                <a:schemeClr val="tx1"/>
              </a:solidFill>
            </a:rPr>
            <a:t>Chaotic or Shifting Home Environment</a:t>
          </a:r>
          <a:endParaRPr lang="en-US" sz="2600" b="1" kern="1200" dirty="0">
            <a:solidFill>
              <a:schemeClr val="tx1"/>
            </a:solidFill>
          </a:endParaRPr>
        </a:p>
      </dsp:txBody>
      <dsp:txXfrm>
        <a:off x="5441753" y="1711091"/>
        <a:ext cx="3057952" cy="1115160"/>
      </dsp:txXfrm>
    </dsp:sp>
    <dsp:sp modelId="{C69A1B05-14D0-4C67-88F3-2BC7000258F2}">
      <dsp:nvSpPr>
        <dsp:cNvPr id="0" name=""/>
        <dsp:cNvSpPr/>
      </dsp:nvSpPr>
      <dsp:spPr>
        <a:xfrm rot="9372644">
          <a:off x="1557802" y="5084911"/>
          <a:ext cx="1602473" cy="274321"/>
        </a:xfrm>
        <a:prstGeom prst="leftArrow">
          <a:avLst>
            <a:gd name="adj1" fmla="val 60000"/>
            <a:gd name="adj2" fmla="val 50000"/>
          </a:avLst>
        </a:prstGeom>
        <a:solidFill>
          <a:schemeClr val="accent2">
            <a:hueOff val="1373170"/>
            <a:satOff val="-24404"/>
            <a:lumOff val="785"/>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BE8FC385-A2F1-4B2A-83CF-D2D2FB380295}">
      <dsp:nvSpPr>
        <dsp:cNvPr id="0" name=""/>
        <dsp:cNvSpPr/>
      </dsp:nvSpPr>
      <dsp:spPr>
        <a:xfrm>
          <a:off x="533407" y="4952995"/>
          <a:ext cx="2184943" cy="1184548"/>
        </a:xfrm>
        <a:prstGeom prst="roundRect">
          <a:avLst>
            <a:gd name="adj" fmla="val 10000"/>
          </a:avLst>
        </a:prstGeom>
        <a:solidFill>
          <a:schemeClr val="accent2">
            <a:hueOff val="1373170"/>
            <a:satOff val="-24404"/>
            <a:lumOff val="78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solidFill>
                <a:schemeClr val="tx1"/>
              </a:solidFill>
            </a:rPr>
            <a:t>Mental Health Issues</a:t>
          </a:r>
          <a:endParaRPr lang="en-US" sz="2600" b="1" kern="1200" dirty="0">
            <a:solidFill>
              <a:schemeClr val="tx1"/>
            </a:solidFill>
          </a:endParaRPr>
        </a:p>
      </dsp:txBody>
      <dsp:txXfrm>
        <a:off x="568101" y="4987689"/>
        <a:ext cx="2115555" cy="1115160"/>
      </dsp:txXfrm>
    </dsp:sp>
    <dsp:sp modelId="{5555DB40-86B0-48EA-A403-C43031F890BA}">
      <dsp:nvSpPr>
        <dsp:cNvPr id="0" name=""/>
        <dsp:cNvSpPr/>
      </dsp:nvSpPr>
      <dsp:spPr>
        <a:xfrm rot="1262605">
          <a:off x="5172750" y="5062774"/>
          <a:ext cx="1923475" cy="274321"/>
        </a:xfrm>
        <a:prstGeom prst="leftArrow">
          <a:avLst>
            <a:gd name="adj1" fmla="val 60000"/>
            <a:gd name="adj2" fmla="val 50000"/>
          </a:avLst>
        </a:prstGeom>
        <a:solidFill>
          <a:schemeClr val="accent2">
            <a:hueOff val="1830893"/>
            <a:satOff val="-32539"/>
            <a:lumOff val="1046"/>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34ABC4B5-46BE-47A7-84AB-8E3E0A8FD4C7}">
      <dsp:nvSpPr>
        <dsp:cNvPr id="0" name=""/>
        <dsp:cNvSpPr/>
      </dsp:nvSpPr>
      <dsp:spPr>
        <a:xfrm>
          <a:off x="5943604" y="4952997"/>
          <a:ext cx="2176962" cy="1184548"/>
        </a:xfrm>
        <a:prstGeom prst="roundRect">
          <a:avLst>
            <a:gd name="adj" fmla="val 10000"/>
          </a:avLst>
        </a:prstGeom>
        <a:solidFill>
          <a:schemeClr val="accent2">
            <a:hueOff val="1830893"/>
            <a:satOff val="-32539"/>
            <a:lumOff val="104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solidFill>
                <a:schemeClr val="tx1"/>
              </a:solidFill>
            </a:rPr>
            <a:t>Precipitating Event</a:t>
          </a:r>
          <a:endParaRPr lang="en-US" sz="2600" b="1" kern="1200" dirty="0">
            <a:solidFill>
              <a:schemeClr val="tx1"/>
            </a:solidFill>
          </a:endParaRPr>
        </a:p>
      </dsp:txBody>
      <dsp:txXfrm>
        <a:off x="5978298" y="4987691"/>
        <a:ext cx="2107574" cy="1115160"/>
      </dsp:txXfrm>
    </dsp:sp>
    <dsp:sp modelId="{56C4E4EE-ECAF-4B28-9A8F-16B672868373}">
      <dsp:nvSpPr>
        <dsp:cNvPr id="0" name=""/>
        <dsp:cNvSpPr/>
      </dsp:nvSpPr>
      <dsp:spPr>
        <a:xfrm rot="21061287">
          <a:off x="5290905" y="3961236"/>
          <a:ext cx="1964932" cy="274321"/>
        </a:xfrm>
        <a:prstGeom prst="leftArrow">
          <a:avLst>
            <a:gd name="adj1" fmla="val 60000"/>
            <a:gd name="adj2" fmla="val 50000"/>
          </a:avLst>
        </a:prstGeom>
        <a:solidFill>
          <a:schemeClr val="accent2">
            <a:hueOff val="2288616"/>
            <a:satOff val="-40673"/>
            <a:lumOff val="1308"/>
            <a:alphaOff val="0"/>
          </a:schemeClr>
        </a:solidFill>
        <a:ln>
          <a:solidFill>
            <a:schemeClr val="accent1">
              <a:lumMod val="75000"/>
            </a:schemeClr>
          </a:solid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70E57B7C-6467-4553-B8A6-3E4E46DBDEB3}">
      <dsp:nvSpPr>
        <dsp:cNvPr id="0" name=""/>
        <dsp:cNvSpPr/>
      </dsp:nvSpPr>
      <dsp:spPr>
        <a:xfrm>
          <a:off x="6172205" y="3352794"/>
          <a:ext cx="2143187" cy="1184548"/>
        </a:xfrm>
        <a:prstGeom prst="roundRect">
          <a:avLst>
            <a:gd name="adj" fmla="val 10000"/>
          </a:avLst>
        </a:prstGeom>
        <a:solidFill>
          <a:schemeClr val="accent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solidFill>
                <a:schemeClr val="tx1"/>
              </a:solidFill>
            </a:rPr>
            <a:t>Learning Challenges</a:t>
          </a:r>
          <a:endParaRPr lang="en-US" sz="2600" b="1" kern="1200" dirty="0">
            <a:solidFill>
              <a:schemeClr val="tx1"/>
            </a:solidFill>
          </a:endParaRPr>
        </a:p>
      </dsp:txBody>
      <dsp:txXfrm>
        <a:off x="6206899" y="3387488"/>
        <a:ext cx="2073799" cy="1115160"/>
      </dsp:txXfrm>
    </dsp:sp>
    <dsp:sp modelId="{8E981884-A47A-4909-A06D-296788DEE649}">
      <dsp:nvSpPr>
        <dsp:cNvPr id="0" name=""/>
        <dsp:cNvSpPr/>
      </dsp:nvSpPr>
      <dsp:spPr>
        <a:xfrm rot="13340970">
          <a:off x="1503046" y="2818283"/>
          <a:ext cx="2038952" cy="274321"/>
        </a:xfrm>
        <a:prstGeom prst="leftArrow">
          <a:avLst>
            <a:gd name="adj1" fmla="val 60000"/>
            <a:gd name="adj2" fmla="val 50000"/>
          </a:avLst>
        </a:prstGeom>
        <a:solidFill>
          <a:schemeClr val="accent5">
            <a:lumMod val="7500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5D753101-BD7F-42E0-8112-1DBCEB6B2CF3}">
      <dsp:nvSpPr>
        <dsp:cNvPr id="0" name=""/>
        <dsp:cNvSpPr/>
      </dsp:nvSpPr>
      <dsp:spPr>
        <a:xfrm>
          <a:off x="76189" y="1676398"/>
          <a:ext cx="3385778" cy="1184548"/>
        </a:xfrm>
        <a:prstGeom prst="roundRect">
          <a:avLst>
            <a:gd name="adj" fmla="val 10000"/>
          </a:avLst>
        </a:prstGeom>
        <a:solidFill>
          <a:schemeClr val="accent5">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solidFill>
                <a:schemeClr val="tx1"/>
              </a:solidFill>
            </a:rPr>
            <a:t>Overuse or reliance on specific activities      and routines</a:t>
          </a:r>
          <a:endParaRPr lang="en-US" sz="2600" b="1" kern="1200" dirty="0">
            <a:solidFill>
              <a:schemeClr val="tx1"/>
            </a:solidFill>
          </a:endParaRPr>
        </a:p>
      </dsp:txBody>
      <dsp:txXfrm>
        <a:off x="110883" y="1711092"/>
        <a:ext cx="3316390" cy="11151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83F1C1-B58F-4AE4-AF9D-905925FD7783}">
      <dsp:nvSpPr>
        <dsp:cNvPr id="0" name=""/>
        <dsp:cNvSpPr/>
      </dsp:nvSpPr>
      <dsp:spPr>
        <a:xfrm>
          <a:off x="3146449" y="3025168"/>
          <a:ext cx="2304288" cy="2304288"/>
        </a:xfrm>
        <a:prstGeom prst="ellipse">
          <a:avLst/>
        </a:prstGeom>
        <a:noFill/>
        <a:ln w="88900">
          <a:solidFill>
            <a:schemeClr val="accent1">
              <a:lumMod val="75000"/>
            </a:schemeClr>
          </a:soli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Parent General Markers</a:t>
          </a:r>
          <a:endParaRPr lang="en-US" sz="2800" b="1" kern="1200" dirty="0">
            <a:solidFill>
              <a:schemeClr val="tx1"/>
            </a:solidFill>
          </a:endParaRPr>
        </a:p>
      </dsp:txBody>
      <dsp:txXfrm>
        <a:off x="3483904" y="3362623"/>
        <a:ext cx="1629378" cy="1629378"/>
      </dsp:txXfrm>
    </dsp:sp>
    <dsp:sp modelId="{26F4ACFC-3465-4B67-9EED-05E279A6B814}">
      <dsp:nvSpPr>
        <dsp:cNvPr id="0" name=""/>
        <dsp:cNvSpPr/>
      </dsp:nvSpPr>
      <dsp:spPr>
        <a:xfrm rot="11499735">
          <a:off x="1232554" y="3681343"/>
          <a:ext cx="1878274" cy="365761"/>
        </a:xfrm>
        <a:prstGeom prst="leftArrow">
          <a:avLst>
            <a:gd name="adj1" fmla="val 60000"/>
            <a:gd name="adj2" fmla="val 50000"/>
          </a:avLst>
        </a:prstGeom>
        <a:solidFill>
          <a:schemeClr val="accent2">
            <a:hueOff val="0"/>
            <a:satOff val="0"/>
            <a:lumOff val="0"/>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1D855567-3E39-4687-B762-30252FF47EB5}">
      <dsp:nvSpPr>
        <dsp:cNvPr id="0" name=""/>
        <dsp:cNvSpPr/>
      </dsp:nvSpPr>
      <dsp:spPr>
        <a:xfrm>
          <a:off x="42580" y="2667010"/>
          <a:ext cx="2362185" cy="1751258"/>
        </a:xfrm>
        <a:prstGeom prst="roundRect">
          <a:avLst>
            <a:gd name="adj" fmla="val 100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Sleep Problems</a:t>
          </a:r>
          <a:endParaRPr lang="en-US" sz="2800" b="1" kern="1200" dirty="0">
            <a:solidFill>
              <a:schemeClr val="tx1"/>
            </a:solidFill>
          </a:endParaRPr>
        </a:p>
      </dsp:txBody>
      <dsp:txXfrm>
        <a:off x="93873" y="2718303"/>
        <a:ext cx="2259599" cy="1648672"/>
      </dsp:txXfrm>
    </dsp:sp>
    <dsp:sp modelId="{1E57A84C-F769-4070-9042-062AADF03566}">
      <dsp:nvSpPr>
        <dsp:cNvPr id="0" name=""/>
        <dsp:cNvSpPr/>
      </dsp:nvSpPr>
      <dsp:spPr>
        <a:xfrm rot="14377412">
          <a:off x="1999742" y="1943924"/>
          <a:ext cx="2193914" cy="365761"/>
        </a:xfrm>
        <a:prstGeom prst="leftArrow">
          <a:avLst>
            <a:gd name="adj1" fmla="val 60000"/>
            <a:gd name="adj2" fmla="val 50000"/>
          </a:avLst>
        </a:prstGeom>
        <a:solidFill>
          <a:schemeClr val="accent2">
            <a:hueOff val="915447"/>
            <a:satOff val="-16269"/>
            <a:lumOff val="523"/>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6978A08F-36B0-4F98-8263-1085FB1B2AF8}">
      <dsp:nvSpPr>
        <dsp:cNvPr id="0" name=""/>
        <dsp:cNvSpPr/>
      </dsp:nvSpPr>
      <dsp:spPr>
        <a:xfrm>
          <a:off x="881490" y="304807"/>
          <a:ext cx="3320999" cy="1751258"/>
        </a:xfrm>
        <a:prstGeom prst="roundRect">
          <a:avLst>
            <a:gd name="adj" fmla="val 10000"/>
          </a:avLst>
        </a:prstGeom>
        <a:solidFill>
          <a:schemeClr val="accent2">
            <a:hueOff val="915447"/>
            <a:satOff val="-16269"/>
            <a:lumOff val="52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Poor General Health </a:t>
          </a:r>
          <a:endParaRPr lang="en-US" sz="2800" b="1" kern="1200" dirty="0">
            <a:solidFill>
              <a:schemeClr val="tx1"/>
            </a:solidFill>
          </a:endParaRPr>
        </a:p>
      </dsp:txBody>
      <dsp:txXfrm>
        <a:off x="932783" y="356100"/>
        <a:ext cx="3218413" cy="1648672"/>
      </dsp:txXfrm>
    </dsp:sp>
    <dsp:sp modelId="{4C91D73D-1FF4-4015-A1EE-845CF1F0D836}">
      <dsp:nvSpPr>
        <dsp:cNvPr id="0" name=""/>
        <dsp:cNvSpPr/>
      </dsp:nvSpPr>
      <dsp:spPr>
        <a:xfrm rot="18526861">
          <a:off x="4780168" y="2029392"/>
          <a:ext cx="2194570" cy="365761"/>
        </a:xfrm>
        <a:prstGeom prst="leftArrow">
          <a:avLst>
            <a:gd name="adj1" fmla="val 60000"/>
            <a:gd name="adj2" fmla="val 50000"/>
          </a:avLst>
        </a:prstGeom>
        <a:solidFill>
          <a:schemeClr val="accent2">
            <a:hueOff val="1830893"/>
            <a:satOff val="-32539"/>
            <a:lumOff val="1046"/>
            <a:alphaOff val="0"/>
          </a:schemeClr>
        </a:solidFill>
        <a:ln>
          <a:solidFill>
            <a:schemeClr val="accent1">
              <a:lumMod val="75000"/>
            </a:schemeClr>
          </a:solid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44E2718E-429A-43B1-8BDD-30E79A80BB6A}">
      <dsp:nvSpPr>
        <dsp:cNvPr id="0" name=""/>
        <dsp:cNvSpPr/>
      </dsp:nvSpPr>
      <dsp:spPr>
        <a:xfrm>
          <a:off x="4756190" y="380993"/>
          <a:ext cx="3778209" cy="1751258"/>
        </a:xfrm>
        <a:prstGeom prst="roundRect">
          <a:avLst>
            <a:gd name="adj" fmla="val 10000"/>
          </a:avLst>
        </a:prstGeom>
        <a:solidFill>
          <a:schemeClr val="accent2">
            <a:hueOff val="1830893"/>
            <a:satOff val="-32539"/>
            <a:lumOff val="104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Chaotic or Shifting Home Environment</a:t>
          </a:r>
          <a:endParaRPr lang="en-US" sz="2800" b="1" kern="1200" dirty="0">
            <a:solidFill>
              <a:schemeClr val="tx1"/>
            </a:solidFill>
          </a:endParaRPr>
        </a:p>
      </dsp:txBody>
      <dsp:txXfrm>
        <a:off x="4807483" y="432286"/>
        <a:ext cx="3675623" cy="1648672"/>
      </dsp:txXfrm>
    </dsp:sp>
    <dsp:sp modelId="{8E981884-A47A-4909-A06D-296788DEE649}">
      <dsp:nvSpPr>
        <dsp:cNvPr id="0" name=""/>
        <dsp:cNvSpPr/>
      </dsp:nvSpPr>
      <dsp:spPr>
        <a:xfrm rot="21150358">
          <a:off x="5563880" y="3692546"/>
          <a:ext cx="1853484" cy="365761"/>
        </a:xfrm>
        <a:prstGeom prst="leftArrow">
          <a:avLst>
            <a:gd name="adj1" fmla="val 60000"/>
            <a:gd name="adj2" fmla="val 50000"/>
          </a:avLst>
        </a:prstGeom>
        <a:solidFill>
          <a:schemeClr val="accent2">
            <a:hueOff val="2746340"/>
            <a:satOff val="-48808"/>
            <a:lumOff val="1569"/>
            <a:alphaOff val="0"/>
          </a:schemeClr>
        </a:solidFill>
        <a:ln>
          <a:noFill/>
        </a:ln>
        <a:effectLst/>
        <a:scene3d>
          <a:camera prst="orthographicFront"/>
          <a:lightRig rig="chilly" dir="t"/>
        </a:scene3d>
        <a:sp3d z="-25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5D753101-BD7F-42E0-8112-1DBCEB6B2CF3}">
      <dsp:nvSpPr>
        <dsp:cNvPr id="0" name=""/>
        <dsp:cNvSpPr/>
      </dsp:nvSpPr>
      <dsp:spPr>
        <a:xfrm>
          <a:off x="6290965" y="2895610"/>
          <a:ext cx="2189073" cy="1751258"/>
        </a:xfrm>
        <a:prstGeom prst="roundRect">
          <a:avLst>
            <a:gd name="adj" fmla="val 10000"/>
          </a:avLst>
        </a:prstGeom>
        <a:solidFill>
          <a:schemeClr val="accent2">
            <a:hueOff val="2746340"/>
            <a:satOff val="-48808"/>
            <a:lumOff val="156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Mental  Health Issues</a:t>
          </a:r>
        </a:p>
      </dsp:txBody>
      <dsp:txXfrm>
        <a:off x="6342258" y="2946903"/>
        <a:ext cx="2086487" cy="1648672"/>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F0A73C-2E83-4B18-A124-DB586BC13F2C}" type="datetimeFigureOut">
              <a:rPr lang="en-US" smtClean="0"/>
              <a:t>3/6/2020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9FDE75-6DE0-4EA9-BE5F-AAF66F2837EF}" type="slidenum">
              <a:rPr lang="en-US" smtClean="0"/>
              <a:t>‹#›</a:t>
            </a:fld>
            <a:endParaRPr lang="en-US"/>
          </a:p>
        </p:txBody>
      </p:sp>
    </p:spTree>
    <p:extLst>
      <p:ext uri="{BB962C8B-B14F-4D97-AF65-F5344CB8AC3E}">
        <p14:creationId xmlns:p14="http://schemas.microsoft.com/office/powerpoint/2010/main" val="194621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285619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267719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73115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808684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53355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3536330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2174399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3495016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1798566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36AD68E-B242-4A89-B87C-60C7D7757774}" type="datetimeFigureOut">
              <a:rPr lang="en-US" smtClean="0"/>
              <a:t>3/6/2020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593797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36AD68E-B242-4A89-B87C-60C7D7757774}" type="datetimeFigureOut">
              <a:rPr lang="en-US" smtClean="0"/>
              <a:t>3/6/2020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4173132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36AD68E-B242-4A89-B87C-60C7D7757774}" type="datetimeFigureOut">
              <a:rPr lang="en-US" smtClean="0"/>
              <a:t>3/6/2020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238025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36AD68E-B242-4A89-B87C-60C7D7757774}" type="datetimeFigureOut">
              <a:rPr lang="en-US" smtClean="0"/>
              <a:t>3/6/2020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645426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6AD68E-B242-4A89-B87C-60C7D7757774}" type="datetimeFigureOut">
              <a:rPr lang="en-US" smtClean="0"/>
              <a:t>3/6/2020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3663115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736AD68E-B242-4A89-B87C-60C7D7757774}" type="datetimeFigureOut">
              <a:rPr lang="en-US" smtClean="0"/>
              <a:t>3/6/2020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898557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36AD68E-B242-4A89-B87C-60C7D7757774}" type="datetimeFigureOut">
              <a:rPr lang="en-US" smtClean="0"/>
              <a:t>3/6/2020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DF141-B2B3-4010-BBD4-53F8BFE7DA66}" type="slidenum">
              <a:rPr lang="en-US" smtClean="0"/>
              <a:t>‹#›</a:t>
            </a:fld>
            <a:endParaRPr lang="en-US"/>
          </a:p>
        </p:txBody>
      </p:sp>
    </p:spTree>
    <p:extLst>
      <p:ext uri="{BB962C8B-B14F-4D97-AF65-F5344CB8AC3E}">
        <p14:creationId xmlns:p14="http://schemas.microsoft.com/office/powerpoint/2010/main" val="3985291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36AD68E-B242-4A89-B87C-60C7D7757774}" type="datetimeFigureOut">
              <a:rPr lang="en-US" smtClean="0"/>
              <a:t>3/6/2020</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AA4DF141-B2B3-4010-BBD4-53F8BFE7DA66}" type="slidenum">
              <a:rPr lang="en-US" smtClean="0"/>
              <a:t>‹#›</a:t>
            </a:fld>
            <a:endParaRPr lang="en-US"/>
          </a:p>
        </p:txBody>
      </p:sp>
    </p:spTree>
    <p:extLst>
      <p:ext uri="{BB962C8B-B14F-4D97-AF65-F5344CB8AC3E}">
        <p14:creationId xmlns:p14="http://schemas.microsoft.com/office/powerpoint/2010/main" val="3041303702"/>
      </p:ext>
    </p:extLst>
  </p:cSld>
  <p:clrMap bg1="lt1" tx1="dk1" bg2="lt2" tx2="dk2" accent1="accent1" accent2="accent2" accent3="accent3" accent4="accent4" accent5="accent5" accent6="accent6" hlink="hlink" folHlink="folHlink"/>
  <p:sldLayoutIdLst>
    <p:sldLayoutId id="2147484767" r:id="rId1"/>
    <p:sldLayoutId id="2147484768" r:id="rId2"/>
    <p:sldLayoutId id="2147484769" r:id="rId3"/>
    <p:sldLayoutId id="2147484770" r:id="rId4"/>
    <p:sldLayoutId id="2147484771" r:id="rId5"/>
    <p:sldLayoutId id="2147484772" r:id="rId6"/>
    <p:sldLayoutId id="2147484773" r:id="rId7"/>
    <p:sldLayoutId id="2147484774" r:id="rId8"/>
    <p:sldLayoutId id="2147484775" r:id="rId9"/>
    <p:sldLayoutId id="2147484776" r:id="rId10"/>
    <p:sldLayoutId id="2147484777" r:id="rId11"/>
    <p:sldLayoutId id="2147484778" r:id="rId12"/>
    <p:sldLayoutId id="2147484779" r:id="rId13"/>
    <p:sldLayoutId id="2147484780" r:id="rId14"/>
    <p:sldLayoutId id="2147484781" r:id="rId15"/>
    <p:sldLayoutId id="214748478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311350"/>
            <a:ext cx="3455169" cy="1295400"/>
          </a:xfrm>
        </p:spPr>
        <p:txBody>
          <a:bodyPr>
            <a:noAutofit/>
          </a:bodyPr>
          <a:lstStyle/>
          <a:p>
            <a:pPr algn="l"/>
            <a:r>
              <a:rPr lang="en-US" b="1" dirty="0" smtClean="0">
                <a:solidFill>
                  <a:schemeClr val="accent4">
                    <a:lumMod val="50000"/>
                  </a:schemeClr>
                </a:solidFill>
                <a:latin typeface="Gulim" panose="020B0600000101010101" pitchFamily="34" charset="-127"/>
                <a:ea typeface="Gulim" panose="020B0600000101010101" pitchFamily="34" charset="-127"/>
              </a:rPr>
              <a:t>Time for School!</a:t>
            </a:r>
            <a:endParaRPr lang="en-US"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Subtitle 2"/>
          <p:cNvSpPr>
            <a:spLocks noGrp="1"/>
          </p:cNvSpPr>
          <p:nvPr>
            <p:ph type="subTitle" idx="1"/>
          </p:nvPr>
        </p:nvSpPr>
        <p:spPr>
          <a:xfrm>
            <a:off x="914400" y="2971801"/>
            <a:ext cx="6477000" cy="1610832"/>
          </a:xfrm>
        </p:spPr>
        <p:txBody>
          <a:bodyPr>
            <a:normAutofit/>
          </a:bodyPr>
          <a:lstStyle/>
          <a:p>
            <a:pPr algn="l"/>
            <a:r>
              <a:rPr lang="en-US" sz="3600" b="1" dirty="0" smtClean="0">
                <a:solidFill>
                  <a:schemeClr val="accent1">
                    <a:lumMod val="75000"/>
                  </a:schemeClr>
                </a:solidFill>
              </a:rPr>
              <a:t>A </a:t>
            </a:r>
            <a:r>
              <a:rPr lang="en-US" sz="3600" b="1" dirty="0">
                <a:solidFill>
                  <a:schemeClr val="accent1">
                    <a:lumMod val="75000"/>
                  </a:schemeClr>
                </a:solidFill>
              </a:rPr>
              <a:t>function-based </a:t>
            </a:r>
            <a:r>
              <a:rPr lang="en-US" sz="3600" b="1" dirty="0" smtClean="0">
                <a:solidFill>
                  <a:schemeClr val="accent1">
                    <a:lumMod val="75000"/>
                  </a:schemeClr>
                </a:solidFill>
              </a:rPr>
              <a:t>approach to improving school attendance</a:t>
            </a:r>
            <a:endParaRPr lang="en-US" sz="3600" b="1" dirty="0">
              <a:solidFill>
                <a:schemeClr val="accent1">
                  <a:lumMod val="75000"/>
                </a:schemeClr>
              </a:solidFill>
            </a:endParaRPr>
          </a:p>
        </p:txBody>
      </p:sp>
      <p:sp>
        <p:nvSpPr>
          <p:cNvPr id="4" name="Subtitle 2"/>
          <p:cNvSpPr txBox="1">
            <a:spLocks/>
          </p:cNvSpPr>
          <p:nvPr/>
        </p:nvSpPr>
        <p:spPr>
          <a:xfrm>
            <a:off x="938116" y="4603899"/>
            <a:ext cx="3255335" cy="1219200"/>
          </a:xfrm>
          <a:prstGeom prst="rect">
            <a:avLst/>
          </a:prstGeom>
        </p:spPr>
        <p:txBody>
          <a:bodyPr vert="horz" lIns="91440" tIns="45720" rIns="91440" bIns="45720" rtlCol="0" anchor="t">
            <a:normAutofit fontScale="85000" lnSpcReduction="2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n-US" sz="3200" b="1" dirty="0" smtClean="0">
                <a:solidFill>
                  <a:schemeClr val="tx1"/>
                </a:solidFill>
              </a:rPr>
              <a:t>Southern Maine Autism Conference       </a:t>
            </a:r>
          </a:p>
          <a:p>
            <a:pPr algn="l"/>
            <a:r>
              <a:rPr lang="en-US" sz="3200" b="1" dirty="0" smtClean="0">
                <a:solidFill>
                  <a:schemeClr val="tx1"/>
                </a:solidFill>
              </a:rPr>
              <a:t>March </a:t>
            </a:r>
            <a:r>
              <a:rPr lang="en-US" sz="3200" b="1" dirty="0">
                <a:solidFill>
                  <a:schemeClr val="tx1"/>
                </a:solidFill>
              </a:rPr>
              <a:t>7, </a:t>
            </a:r>
            <a:r>
              <a:rPr lang="en-US" sz="3200" b="1" dirty="0" smtClean="0">
                <a:solidFill>
                  <a:schemeClr val="tx1"/>
                </a:solidFill>
              </a:rPr>
              <a:t>2020</a:t>
            </a:r>
            <a:endParaRPr lang="en-US" sz="3200" b="1" dirty="0">
              <a:solidFill>
                <a:schemeClr val="tx1"/>
              </a:solidFill>
            </a:endParaRPr>
          </a:p>
        </p:txBody>
      </p:sp>
    </p:spTree>
    <p:extLst>
      <p:ext uri="{BB962C8B-B14F-4D97-AF65-F5344CB8AC3E}">
        <p14:creationId xmlns:p14="http://schemas.microsoft.com/office/powerpoint/2010/main" val="23321216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90600" y="405075"/>
            <a:ext cx="5105400" cy="6071925"/>
          </a:xfrm>
          <a:prstGeom prst="rect">
            <a:avLst/>
          </a:prstGeom>
        </p:spPr>
      </p:pic>
    </p:spTree>
    <p:extLst>
      <p:ext uri="{BB962C8B-B14F-4D97-AF65-F5344CB8AC3E}">
        <p14:creationId xmlns:p14="http://schemas.microsoft.com/office/powerpoint/2010/main" val="13308972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514600"/>
            <a:ext cx="6637468" cy="1362075"/>
          </a:xfrm>
        </p:spPr>
        <p:txBody>
          <a:bodyPr>
            <a:normAutofit/>
          </a:bodyPr>
          <a:lstStyle/>
          <a:p>
            <a:r>
              <a:rPr lang="en-US" b="1" dirty="0" smtClean="0">
                <a:solidFill>
                  <a:schemeClr val="accent4">
                    <a:lumMod val="50000"/>
                  </a:schemeClr>
                </a:solidFill>
                <a:latin typeface="Gulim" panose="020B0600000101010101" pitchFamily="34" charset="-127"/>
                <a:ea typeface="Gulim" panose="020B0600000101010101" pitchFamily="34" charset="-127"/>
              </a:rPr>
              <a:t>Ways to Think about </a:t>
            </a:r>
            <a:br>
              <a:rPr lang="en-US" b="1" dirty="0" smtClean="0">
                <a:solidFill>
                  <a:schemeClr val="accent4">
                    <a:lumMod val="50000"/>
                  </a:schemeClr>
                </a:solidFill>
                <a:latin typeface="Gulim" panose="020B0600000101010101" pitchFamily="34" charset="-127"/>
                <a:ea typeface="Gulim" panose="020B0600000101010101" pitchFamily="34" charset="-127"/>
              </a:rPr>
            </a:br>
            <a:r>
              <a:rPr lang="en-US" b="1" dirty="0" smtClean="0">
                <a:solidFill>
                  <a:schemeClr val="accent4">
                    <a:lumMod val="50000"/>
                  </a:schemeClr>
                </a:solidFill>
                <a:latin typeface="Gulim" panose="020B0600000101010101" pitchFamily="34" charset="-127"/>
                <a:ea typeface="Gulim" panose="020B0600000101010101" pitchFamily="34" charset="-127"/>
              </a:rPr>
              <a:t>Non-Attendance</a:t>
            </a:r>
            <a:endParaRPr lang="en-US"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Text Placeholder 2"/>
          <p:cNvSpPr>
            <a:spLocks noGrp="1"/>
          </p:cNvSpPr>
          <p:nvPr>
            <p:ph type="body" idx="1"/>
          </p:nvPr>
        </p:nvSpPr>
        <p:spPr>
          <a:xfrm>
            <a:off x="1489933" y="4267200"/>
            <a:ext cx="6553202" cy="2362200"/>
          </a:xfrm>
        </p:spPr>
        <p:txBody>
          <a:bodyPr>
            <a:noAutofit/>
          </a:bodyPr>
          <a:lstStyle/>
          <a:p>
            <a:r>
              <a:rPr lang="en-US" sz="4000" dirty="0" smtClean="0">
                <a:solidFill>
                  <a:schemeClr val="tx1"/>
                </a:solidFill>
              </a:rPr>
              <a:t>Topography-Based</a:t>
            </a:r>
          </a:p>
          <a:p>
            <a:r>
              <a:rPr lang="en-US" sz="4000" dirty="0" smtClean="0">
                <a:solidFill>
                  <a:schemeClr val="tx1"/>
                </a:solidFill>
              </a:rPr>
              <a:t>Diagnostic-</a:t>
            </a:r>
            <a:r>
              <a:rPr lang="en-US" sz="4000" dirty="0" smtClean="0">
                <a:solidFill>
                  <a:schemeClr val="tx1"/>
                </a:solidFill>
              </a:rPr>
              <a:t>Based</a:t>
            </a:r>
            <a:endParaRPr lang="en-US" sz="4000" dirty="0">
              <a:solidFill>
                <a:schemeClr val="tx1"/>
              </a:solidFill>
            </a:endParaRPr>
          </a:p>
          <a:p>
            <a:r>
              <a:rPr lang="en-US" sz="4000" dirty="0" smtClean="0">
                <a:solidFill>
                  <a:schemeClr val="tx1"/>
                </a:solidFill>
              </a:rPr>
              <a:t>Function-Based</a:t>
            </a:r>
            <a:endParaRPr lang="en-US" sz="4000" dirty="0">
              <a:solidFill>
                <a:schemeClr val="tx1"/>
              </a:solidFill>
            </a:endParaRPr>
          </a:p>
        </p:txBody>
      </p:sp>
    </p:spTree>
    <p:extLst>
      <p:ext uri="{BB962C8B-B14F-4D97-AF65-F5344CB8AC3E}">
        <p14:creationId xmlns:p14="http://schemas.microsoft.com/office/powerpoint/2010/main" val="17659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001000" cy="685800"/>
          </a:xfrm>
        </p:spPr>
        <p:txBody>
          <a:bodyPr>
            <a:noAutofit/>
          </a:bodyPr>
          <a:lstStyle/>
          <a:p>
            <a:r>
              <a:rPr lang="en-US" b="1" dirty="0">
                <a:solidFill>
                  <a:schemeClr val="accent4">
                    <a:lumMod val="50000"/>
                  </a:schemeClr>
                </a:solidFill>
                <a:latin typeface="Gulim" panose="020B0600000101010101" pitchFamily="34" charset="-127"/>
                <a:ea typeface="Gulim" panose="020B0600000101010101" pitchFamily="34" charset="-127"/>
                <a:cs typeface="Aharoni" panose="02010803020104030203" pitchFamily="2" charset="-79"/>
              </a:rPr>
              <a:t>Topography-Based Approach</a:t>
            </a:r>
            <a:endParaRPr lang="en-US" b="1" dirty="0">
              <a:solidFill>
                <a:schemeClr val="accent4">
                  <a:lumMod val="50000"/>
                </a:schemeClr>
              </a:solidFill>
            </a:endParaRPr>
          </a:p>
        </p:txBody>
      </p:sp>
      <p:sp>
        <p:nvSpPr>
          <p:cNvPr id="3" name="Content Placeholder 2"/>
          <p:cNvSpPr>
            <a:spLocks noGrp="1"/>
          </p:cNvSpPr>
          <p:nvPr>
            <p:ph idx="1"/>
          </p:nvPr>
        </p:nvSpPr>
        <p:spPr>
          <a:xfrm>
            <a:off x="228600" y="1828800"/>
            <a:ext cx="7391400" cy="4724400"/>
          </a:xfrm>
        </p:spPr>
        <p:txBody>
          <a:bodyPr>
            <a:noAutofit/>
          </a:bodyPr>
          <a:lstStyle/>
          <a:p>
            <a:pPr>
              <a:buFont typeface="Wingdings" panose="05000000000000000000" pitchFamily="2" charset="2"/>
              <a:buChar char="§"/>
            </a:pPr>
            <a:r>
              <a:rPr lang="en-US" sz="2800" b="1" dirty="0">
                <a:solidFill>
                  <a:schemeClr val="tx1"/>
                </a:solidFill>
                <a:latin typeface="Gulim" panose="020B0600000101010101" pitchFamily="34" charset="-127"/>
                <a:ea typeface="Gulim" panose="020B0600000101010101" pitchFamily="34" charset="-127"/>
              </a:rPr>
              <a:t>Reliance on behavioral </a:t>
            </a:r>
            <a:r>
              <a:rPr lang="en-US" sz="2800" b="1" dirty="0" smtClean="0">
                <a:solidFill>
                  <a:schemeClr val="tx1"/>
                </a:solidFill>
                <a:latin typeface="Gulim" panose="020B0600000101010101" pitchFamily="34" charset="-127"/>
                <a:ea typeface="Gulim" panose="020B0600000101010101" pitchFamily="34" charset="-127"/>
              </a:rPr>
              <a:t>topography           - what behaviors </a:t>
            </a:r>
            <a:r>
              <a:rPr lang="en-US" sz="2800" b="1" dirty="0">
                <a:solidFill>
                  <a:schemeClr val="tx1"/>
                </a:solidFill>
                <a:latin typeface="Gulim" panose="020B0600000101010101" pitchFamily="34" charset="-127"/>
                <a:ea typeface="Gulim" panose="020B0600000101010101" pitchFamily="34" charset="-127"/>
              </a:rPr>
              <a:t>“look </a:t>
            </a:r>
            <a:r>
              <a:rPr lang="en-US" sz="2800" b="1" dirty="0" smtClean="0">
                <a:solidFill>
                  <a:schemeClr val="tx1"/>
                </a:solidFill>
                <a:latin typeface="Gulim" panose="020B0600000101010101" pitchFamily="34" charset="-127"/>
                <a:ea typeface="Gulim" panose="020B0600000101010101" pitchFamily="34" charset="-127"/>
              </a:rPr>
              <a:t>like” - may </a:t>
            </a:r>
            <a:r>
              <a:rPr lang="en-US" sz="2800" b="1" dirty="0">
                <a:solidFill>
                  <a:schemeClr val="tx1"/>
                </a:solidFill>
                <a:latin typeface="Gulim" panose="020B0600000101010101" pitchFamily="34" charset="-127"/>
                <a:ea typeface="Gulim" panose="020B0600000101010101" pitchFamily="34" charset="-127"/>
              </a:rPr>
              <a:t>lead to inappropriate </a:t>
            </a:r>
            <a:r>
              <a:rPr lang="en-US" sz="2800" b="1" dirty="0" smtClean="0">
                <a:solidFill>
                  <a:schemeClr val="tx1"/>
                </a:solidFill>
                <a:latin typeface="Gulim" panose="020B0600000101010101" pitchFamily="34" charset="-127"/>
                <a:ea typeface="Gulim" panose="020B0600000101010101" pitchFamily="34" charset="-127"/>
              </a:rPr>
              <a:t>placement</a:t>
            </a:r>
            <a:endParaRPr lang="en-US" sz="2800" b="1" dirty="0">
              <a:solidFill>
                <a:schemeClr val="tx1"/>
              </a:solidFill>
              <a:latin typeface="Gulim" panose="020B0600000101010101" pitchFamily="34" charset="-127"/>
              <a:ea typeface="Gulim" panose="020B0600000101010101" pitchFamily="34" charset="-127"/>
            </a:endParaRPr>
          </a:p>
          <a:p>
            <a:pPr marL="68580" indent="0">
              <a:buNone/>
            </a:pPr>
            <a:endParaRPr lang="en-US" sz="400" b="1" dirty="0">
              <a:solidFill>
                <a:schemeClr val="tx1"/>
              </a:solidFill>
              <a:latin typeface="Gulim" panose="020B0600000101010101" pitchFamily="34" charset="-127"/>
              <a:ea typeface="Gulim" panose="020B0600000101010101" pitchFamily="34" charset="-127"/>
            </a:endParaRPr>
          </a:p>
          <a:p>
            <a:pPr>
              <a:buFont typeface="Wingdings" panose="05000000000000000000" pitchFamily="2" charset="2"/>
              <a:buChar char="§"/>
            </a:pPr>
            <a:r>
              <a:rPr lang="en-US" sz="2800" b="1" dirty="0">
                <a:solidFill>
                  <a:schemeClr val="tx1"/>
                </a:solidFill>
                <a:latin typeface="Gulim" panose="020B0600000101010101" pitchFamily="34" charset="-127"/>
                <a:ea typeface="Gulim" panose="020B0600000101010101" pitchFamily="34" charset="-127"/>
              </a:rPr>
              <a:t>Because student with ID engages in aggression, they should go to the </a:t>
            </a:r>
            <a:r>
              <a:rPr lang="en-US" sz="2800" b="1" dirty="0" smtClean="0">
                <a:solidFill>
                  <a:schemeClr val="tx1"/>
                </a:solidFill>
                <a:latin typeface="Gulim" panose="020B0600000101010101" pitchFamily="34" charset="-127"/>
                <a:ea typeface="Gulim" panose="020B0600000101010101" pitchFamily="34" charset="-127"/>
              </a:rPr>
              <a:t>high rolling </a:t>
            </a:r>
            <a:r>
              <a:rPr lang="en-US" sz="2800" b="1" i="1" dirty="0" smtClean="0">
                <a:solidFill>
                  <a:schemeClr val="tx1"/>
                </a:solidFill>
                <a:latin typeface="Gulim" panose="020B0600000101010101" pitchFamily="34" charset="-127"/>
                <a:ea typeface="Gulim" panose="020B0600000101010101" pitchFamily="34" charset="-127"/>
              </a:rPr>
              <a:t>Bellagio Program</a:t>
            </a:r>
            <a:r>
              <a:rPr lang="en-US" sz="2800" b="1" dirty="0" smtClean="0">
                <a:solidFill>
                  <a:schemeClr val="tx1"/>
                </a:solidFill>
                <a:latin typeface="Gulim" panose="020B0600000101010101" pitchFamily="34" charset="-127"/>
                <a:ea typeface="Gulim" panose="020B0600000101010101" pitchFamily="34" charset="-127"/>
              </a:rPr>
              <a:t>  </a:t>
            </a:r>
            <a:endParaRPr lang="en-US" sz="2800" b="1" dirty="0">
              <a:solidFill>
                <a:schemeClr val="tx1"/>
              </a:solidFill>
              <a:latin typeface="Gulim" panose="020B0600000101010101" pitchFamily="34" charset="-127"/>
              <a:ea typeface="Gulim" panose="020B0600000101010101" pitchFamily="34" charset="-127"/>
            </a:endParaRPr>
          </a:p>
          <a:p>
            <a:pPr>
              <a:buFont typeface="Wingdings" panose="05000000000000000000" pitchFamily="2" charset="2"/>
              <a:buChar char="§"/>
            </a:pPr>
            <a:endParaRPr lang="en-US" sz="400" b="1" dirty="0">
              <a:solidFill>
                <a:schemeClr val="tx1"/>
              </a:solidFill>
              <a:latin typeface="Gulim" panose="020B0600000101010101" pitchFamily="34" charset="-127"/>
              <a:ea typeface="Gulim" panose="020B0600000101010101" pitchFamily="34" charset="-127"/>
            </a:endParaRPr>
          </a:p>
          <a:p>
            <a:pPr>
              <a:buFont typeface="Wingdings" panose="05000000000000000000" pitchFamily="2" charset="2"/>
              <a:buChar char="§"/>
            </a:pPr>
            <a:r>
              <a:rPr lang="en-US" sz="2800" b="1" dirty="0">
                <a:solidFill>
                  <a:schemeClr val="tx1"/>
                </a:solidFill>
                <a:latin typeface="Gulim" panose="020B0600000101010101" pitchFamily="34" charset="-127"/>
                <a:ea typeface="Gulim" panose="020B0600000101010101" pitchFamily="34" charset="-127"/>
              </a:rPr>
              <a:t>But…Not everyone belongs in </a:t>
            </a:r>
            <a:r>
              <a:rPr lang="en-US" sz="2800" b="1" dirty="0" smtClean="0">
                <a:solidFill>
                  <a:schemeClr val="tx1"/>
                </a:solidFill>
                <a:latin typeface="Gulim" panose="020B0600000101010101" pitchFamily="34" charset="-127"/>
                <a:ea typeface="Gulim" panose="020B0600000101010101" pitchFamily="34" charset="-127"/>
              </a:rPr>
              <a:t>Vegas</a:t>
            </a:r>
            <a:endParaRPr lang="en-US" sz="2800" dirty="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2140829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001000" cy="685800"/>
          </a:xfrm>
        </p:spPr>
        <p:txBody>
          <a:bodyPr>
            <a:noAutofit/>
          </a:bodyPr>
          <a:lstStyle/>
          <a:p>
            <a:r>
              <a:rPr lang="en-US" b="1" dirty="0">
                <a:solidFill>
                  <a:schemeClr val="accent4">
                    <a:lumMod val="50000"/>
                  </a:schemeClr>
                </a:solidFill>
                <a:latin typeface="Gulim" panose="020B0600000101010101" pitchFamily="34" charset="-127"/>
                <a:ea typeface="Gulim" panose="020B0600000101010101" pitchFamily="34" charset="-127"/>
                <a:cs typeface="Aharoni" panose="02010803020104030203" pitchFamily="2" charset="-79"/>
              </a:rPr>
              <a:t>Diagnosis-Based Approach</a:t>
            </a:r>
            <a:endParaRPr lang="en-US" b="1" dirty="0">
              <a:solidFill>
                <a:schemeClr val="accent4">
                  <a:lumMod val="50000"/>
                </a:schemeClr>
              </a:solidFill>
            </a:endParaRPr>
          </a:p>
        </p:txBody>
      </p:sp>
      <p:sp>
        <p:nvSpPr>
          <p:cNvPr id="3" name="Content Placeholder 2"/>
          <p:cNvSpPr>
            <a:spLocks noGrp="1"/>
          </p:cNvSpPr>
          <p:nvPr>
            <p:ph idx="1"/>
          </p:nvPr>
        </p:nvSpPr>
        <p:spPr>
          <a:xfrm>
            <a:off x="304800" y="1524000"/>
            <a:ext cx="7848600" cy="4724400"/>
          </a:xfrm>
        </p:spPr>
        <p:txBody>
          <a:bodyPr>
            <a:noAutofit/>
          </a:bodyPr>
          <a:lstStyle/>
          <a:p>
            <a:pPr>
              <a:buFont typeface="Wingdings" panose="05000000000000000000" pitchFamily="2" charset="2"/>
              <a:buChar char="§"/>
            </a:pPr>
            <a:r>
              <a:rPr lang="en-US" sz="2800" b="1" dirty="0">
                <a:solidFill>
                  <a:schemeClr val="tx1"/>
                </a:solidFill>
                <a:latin typeface="Gulim" panose="020B0600000101010101" pitchFamily="34" charset="-127"/>
                <a:ea typeface="Gulim" panose="020B0600000101010101" pitchFamily="34" charset="-127"/>
              </a:rPr>
              <a:t>Reliance on diagnosis may lead to a cookbook intervention … tasty </a:t>
            </a:r>
            <a:r>
              <a:rPr lang="en-US" sz="2800" b="1" dirty="0" smtClean="0">
                <a:solidFill>
                  <a:schemeClr val="tx1"/>
                </a:solidFill>
                <a:latin typeface="Gulim" panose="020B0600000101010101" pitchFamily="34" charset="-127"/>
                <a:ea typeface="Gulim" panose="020B0600000101010101" pitchFamily="34" charset="-127"/>
              </a:rPr>
              <a:t>recipe </a:t>
            </a:r>
            <a:r>
              <a:rPr lang="en-US" sz="2800" b="1" dirty="0">
                <a:solidFill>
                  <a:schemeClr val="tx1"/>
                </a:solidFill>
                <a:latin typeface="Gulim" panose="020B0600000101010101" pitchFamily="34" charset="-127"/>
                <a:ea typeface="Gulim" panose="020B0600000101010101" pitchFamily="34" charset="-127"/>
              </a:rPr>
              <a:t>that </a:t>
            </a:r>
            <a:r>
              <a:rPr lang="en-US" sz="2800" b="1" dirty="0" smtClean="0">
                <a:solidFill>
                  <a:schemeClr val="tx1"/>
                </a:solidFill>
                <a:latin typeface="Gulim" panose="020B0600000101010101" pitchFamily="34" charset="-127"/>
                <a:ea typeface="Gulim" panose="020B0600000101010101" pitchFamily="34" charset="-127"/>
              </a:rPr>
              <a:t>won’t digest well</a:t>
            </a:r>
            <a:endParaRPr lang="en-US" sz="2800" b="1" dirty="0">
              <a:solidFill>
                <a:schemeClr val="tx1"/>
              </a:solidFill>
              <a:latin typeface="Gulim" panose="020B0600000101010101" pitchFamily="34" charset="-127"/>
              <a:ea typeface="Gulim" panose="020B0600000101010101" pitchFamily="34" charset="-127"/>
            </a:endParaRPr>
          </a:p>
          <a:p>
            <a:pPr>
              <a:spcBef>
                <a:spcPts val="2400"/>
              </a:spcBef>
              <a:buFont typeface="Wingdings" panose="05000000000000000000" pitchFamily="2" charset="2"/>
              <a:buChar char="§"/>
            </a:pPr>
            <a:r>
              <a:rPr lang="en-US" sz="2800" b="1" dirty="0" smtClean="0">
                <a:solidFill>
                  <a:schemeClr val="tx1"/>
                </a:solidFill>
                <a:latin typeface="Gulim" panose="020B0600000101010101" pitchFamily="34" charset="-127"/>
                <a:ea typeface="Gulim" panose="020B0600000101010101" pitchFamily="34" charset="-127"/>
              </a:rPr>
              <a:t>Try ‘X’ </a:t>
            </a:r>
            <a:r>
              <a:rPr lang="en-US" sz="2800" b="1" dirty="0">
                <a:solidFill>
                  <a:schemeClr val="tx1"/>
                </a:solidFill>
                <a:latin typeface="Gulim" panose="020B0600000101010101" pitchFamily="34" charset="-127"/>
                <a:ea typeface="Gulim" panose="020B0600000101010101" pitchFamily="34" charset="-127"/>
              </a:rPr>
              <a:t>for students </a:t>
            </a:r>
            <a:r>
              <a:rPr lang="en-US" sz="2800" b="1" dirty="0" smtClean="0">
                <a:solidFill>
                  <a:schemeClr val="tx1"/>
                </a:solidFill>
                <a:latin typeface="Gulim" panose="020B0600000101010101" pitchFamily="34" charset="-127"/>
                <a:ea typeface="Gulim" panose="020B0600000101010101" pitchFamily="34" charset="-127"/>
              </a:rPr>
              <a:t>with</a:t>
            </a:r>
          </a:p>
          <a:p>
            <a:pPr lvl="1">
              <a:spcBef>
                <a:spcPts val="1200"/>
              </a:spcBef>
              <a:buFont typeface="Wingdings" panose="05000000000000000000" pitchFamily="2" charset="2"/>
              <a:buChar char="§"/>
            </a:pPr>
            <a:r>
              <a:rPr lang="en-US" sz="2400" b="1" dirty="0" smtClean="0">
                <a:solidFill>
                  <a:schemeClr val="tx1"/>
                </a:solidFill>
                <a:latin typeface="Gulim" panose="020B0600000101010101" pitchFamily="34" charset="-127"/>
                <a:ea typeface="Gulim" panose="020B0600000101010101" pitchFamily="34" charset="-127"/>
              </a:rPr>
              <a:t>Anxiety </a:t>
            </a:r>
            <a:r>
              <a:rPr lang="en-US" sz="2400" b="1" dirty="0">
                <a:solidFill>
                  <a:schemeClr val="tx1"/>
                </a:solidFill>
                <a:latin typeface="Gulim" panose="020B0600000101010101" pitchFamily="34" charset="-127"/>
                <a:ea typeface="Gulim" panose="020B0600000101010101" pitchFamily="34" charset="-127"/>
              </a:rPr>
              <a:t>(generalized, </a:t>
            </a:r>
            <a:r>
              <a:rPr lang="en-US" sz="2400" b="1" dirty="0" smtClean="0">
                <a:solidFill>
                  <a:schemeClr val="tx1"/>
                </a:solidFill>
                <a:latin typeface="Gulim" panose="020B0600000101010101" pitchFamily="34" charset="-127"/>
                <a:ea typeface="Gulim" panose="020B0600000101010101" pitchFamily="34" charset="-127"/>
              </a:rPr>
              <a:t>social)</a:t>
            </a:r>
          </a:p>
          <a:p>
            <a:pPr lvl="1">
              <a:spcBef>
                <a:spcPts val="1200"/>
              </a:spcBef>
              <a:buFont typeface="Wingdings" panose="05000000000000000000" pitchFamily="2" charset="2"/>
              <a:buChar char="§"/>
            </a:pPr>
            <a:r>
              <a:rPr lang="en-US" sz="2600" b="1" dirty="0" smtClean="0">
                <a:solidFill>
                  <a:schemeClr val="tx1"/>
                </a:solidFill>
                <a:latin typeface="Gulim" panose="020B0600000101010101" pitchFamily="34" charset="-127"/>
                <a:ea typeface="Gulim" panose="020B0600000101010101" pitchFamily="34" charset="-127"/>
              </a:rPr>
              <a:t>Trauma </a:t>
            </a:r>
            <a:r>
              <a:rPr lang="en-US" sz="2600" b="1" dirty="0">
                <a:solidFill>
                  <a:schemeClr val="tx1"/>
                </a:solidFill>
                <a:latin typeface="Gulim" panose="020B0600000101010101" pitchFamily="34" charset="-127"/>
                <a:ea typeface="Gulim" panose="020B0600000101010101" pitchFamily="34" charset="-127"/>
              </a:rPr>
              <a:t>(</a:t>
            </a:r>
            <a:r>
              <a:rPr lang="en-US" sz="2600" b="1" dirty="0" smtClean="0">
                <a:solidFill>
                  <a:schemeClr val="tx1"/>
                </a:solidFill>
                <a:latin typeface="Gulim" panose="020B0600000101010101" pitchFamily="34" charset="-127"/>
                <a:ea typeface="Gulim" panose="020B0600000101010101" pitchFamily="34" charset="-127"/>
              </a:rPr>
              <a:t>PTSD)</a:t>
            </a:r>
          </a:p>
          <a:p>
            <a:pPr lvl="1">
              <a:spcBef>
                <a:spcPts val="1200"/>
              </a:spcBef>
              <a:buFont typeface="Wingdings" panose="05000000000000000000" pitchFamily="2" charset="2"/>
              <a:buChar char="§"/>
            </a:pPr>
            <a:r>
              <a:rPr lang="en-US" sz="2600" b="1" dirty="0" smtClean="0">
                <a:solidFill>
                  <a:schemeClr val="tx1"/>
                </a:solidFill>
                <a:latin typeface="Gulim" panose="020B0600000101010101" pitchFamily="34" charset="-127"/>
                <a:ea typeface="Gulim" panose="020B0600000101010101" pitchFamily="34" charset="-127"/>
              </a:rPr>
              <a:t>Depression</a:t>
            </a:r>
            <a:endParaRPr lang="en-US" sz="2600" b="1" dirty="0">
              <a:solidFill>
                <a:schemeClr val="tx1"/>
              </a:solidFill>
              <a:latin typeface="Gulim" panose="020B0600000101010101" pitchFamily="34" charset="-127"/>
              <a:ea typeface="Gulim" panose="020B0600000101010101" pitchFamily="34" charset="-127"/>
            </a:endParaRPr>
          </a:p>
          <a:p>
            <a:pPr>
              <a:spcBef>
                <a:spcPts val="2400"/>
              </a:spcBef>
              <a:buFont typeface="Wingdings" panose="05000000000000000000" pitchFamily="2" charset="2"/>
              <a:buChar char="§"/>
            </a:pPr>
            <a:r>
              <a:rPr lang="en-US" sz="2800" b="1" dirty="0" smtClean="0">
                <a:solidFill>
                  <a:schemeClr val="tx1"/>
                </a:solidFill>
                <a:latin typeface="Gulim" panose="020B0600000101010101" pitchFamily="34" charset="-127"/>
                <a:ea typeface="Gulim" panose="020B0600000101010101" pitchFamily="34" charset="-127"/>
              </a:rPr>
              <a:t>Helpful for </a:t>
            </a:r>
            <a:r>
              <a:rPr lang="en-US" sz="2800" b="1" dirty="0">
                <a:solidFill>
                  <a:schemeClr val="tx1"/>
                </a:solidFill>
                <a:latin typeface="Gulim" panose="020B0600000101010101" pitchFamily="34" charset="-127"/>
                <a:ea typeface="Gulim" panose="020B0600000101010101" pitchFamily="34" charset="-127"/>
              </a:rPr>
              <a:t>putting behavior in </a:t>
            </a:r>
            <a:r>
              <a:rPr lang="en-US" sz="2800" b="1" dirty="0" smtClean="0">
                <a:solidFill>
                  <a:schemeClr val="tx1"/>
                </a:solidFill>
                <a:latin typeface="Gulim" panose="020B0600000101010101" pitchFamily="34" charset="-127"/>
                <a:ea typeface="Gulim" panose="020B0600000101010101" pitchFamily="34" charset="-127"/>
              </a:rPr>
              <a:t>context</a:t>
            </a:r>
            <a:endParaRPr lang="en-US" sz="2800" b="1" dirty="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3891802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874" y="457200"/>
            <a:ext cx="7024744" cy="877336"/>
          </a:xfrm>
        </p:spPr>
        <p:txBody>
          <a:bodyPr>
            <a:normAutofit/>
          </a:bodyPr>
          <a:lstStyle/>
          <a:p>
            <a:r>
              <a:rPr lang="en-US" sz="4000" b="1" dirty="0" smtClean="0">
                <a:solidFill>
                  <a:schemeClr val="accent4">
                    <a:lumMod val="50000"/>
                  </a:schemeClr>
                </a:solidFill>
                <a:latin typeface="Gulim" panose="020B0600000101010101" pitchFamily="34" charset="-127"/>
                <a:ea typeface="Gulim" panose="020B0600000101010101" pitchFamily="34" charset="-127"/>
              </a:rPr>
              <a:t>Function-Based Approach</a:t>
            </a:r>
            <a:endParaRPr lang="en-US" sz="4000"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Content Placeholder 2"/>
          <p:cNvSpPr>
            <a:spLocks noGrp="1"/>
          </p:cNvSpPr>
          <p:nvPr>
            <p:ph idx="1"/>
          </p:nvPr>
        </p:nvSpPr>
        <p:spPr>
          <a:xfrm>
            <a:off x="257502" y="1676400"/>
            <a:ext cx="7191487" cy="5181600"/>
          </a:xfrm>
        </p:spPr>
        <p:txBody>
          <a:bodyPr>
            <a:normAutofit/>
          </a:bodyPr>
          <a:lstStyle/>
          <a:p>
            <a:pPr>
              <a:lnSpc>
                <a:spcPct val="110000"/>
              </a:lnSpc>
              <a:spcBef>
                <a:spcPts val="2400"/>
              </a:spcBef>
              <a:buFont typeface="Wingdings" panose="05000000000000000000" pitchFamily="2" charset="2"/>
              <a:buChar char="§"/>
            </a:pPr>
            <a:r>
              <a:rPr lang="en-US" sz="3200" b="1" dirty="0" smtClean="0">
                <a:solidFill>
                  <a:schemeClr val="tx1"/>
                </a:solidFill>
                <a:latin typeface="Gulim" panose="020B0600000101010101" pitchFamily="34" charset="-127"/>
                <a:ea typeface="Gulim" panose="020B0600000101010101" pitchFamily="34" charset="-127"/>
              </a:rPr>
              <a:t>Addresses the </a:t>
            </a:r>
            <a:r>
              <a:rPr lang="en-US" sz="3200" b="1" u="sng" dirty="0" smtClean="0">
                <a:solidFill>
                  <a:schemeClr val="tx1"/>
                </a:solidFill>
                <a:latin typeface="Gulim" panose="020B0600000101010101" pitchFamily="34" charset="-127"/>
                <a:ea typeface="Gulim" panose="020B0600000101010101" pitchFamily="34" charset="-127"/>
              </a:rPr>
              <a:t>reinforcer</a:t>
            </a:r>
            <a:r>
              <a:rPr lang="en-US" sz="3200" b="1" dirty="0" smtClean="0">
                <a:solidFill>
                  <a:schemeClr val="tx1"/>
                </a:solidFill>
                <a:latin typeface="Gulim" panose="020B0600000101010101" pitchFamily="34" charset="-127"/>
                <a:ea typeface="Gulim" panose="020B0600000101010101" pitchFamily="34" charset="-127"/>
              </a:rPr>
              <a:t> for refusal as well </a:t>
            </a:r>
            <a:r>
              <a:rPr lang="en-US" sz="3200" b="1" dirty="0" smtClean="0">
                <a:solidFill>
                  <a:schemeClr val="tx1"/>
                </a:solidFill>
                <a:latin typeface="Gulim" panose="020B0600000101010101" pitchFamily="34" charset="-127"/>
                <a:ea typeface="Gulim" panose="020B0600000101010101" pitchFamily="34" charset="-127"/>
              </a:rPr>
              <a:t>as…</a:t>
            </a:r>
            <a:endParaRPr lang="en-US" sz="1000" b="1" dirty="0">
              <a:solidFill>
                <a:schemeClr val="tx1"/>
              </a:solidFill>
              <a:latin typeface="Gulim" panose="020B0600000101010101" pitchFamily="34" charset="-127"/>
              <a:ea typeface="Gulim" panose="020B0600000101010101" pitchFamily="34" charset="-127"/>
            </a:endParaRPr>
          </a:p>
          <a:p>
            <a:pPr lvl="1">
              <a:lnSpc>
                <a:spcPct val="110000"/>
              </a:lnSpc>
              <a:spcBef>
                <a:spcPts val="1200"/>
              </a:spcBef>
              <a:buFont typeface="Wingdings" panose="05000000000000000000" pitchFamily="2" charset="2"/>
              <a:buChar char="§"/>
            </a:pPr>
            <a:r>
              <a:rPr lang="en-US" sz="2600" b="1" dirty="0" smtClean="0">
                <a:solidFill>
                  <a:schemeClr val="tx1"/>
                </a:solidFill>
                <a:latin typeface="Gulim" panose="020B0600000101010101" pitchFamily="34" charset="-127"/>
                <a:ea typeface="Gulim" panose="020B0600000101010101" pitchFamily="34" charset="-127"/>
              </a:rPr>
              <a:t>Setting events</a:t>
            </a:r>
            <a:endParaRPr lang="en-US" sz="2600" b="1" dirty="0">
              <a:solidFill>
                <a:schemeClr val="tx1"/>
              </a:solidFill>
              <a:latin typeface="Gulim" panose="020B0600000101010101" pitchFamily="34" charset="-127"/>
              <a:ea typeface="Gulim" panose="020B0600000101010101" pitchFamily="34" charset="-127"/>
            </a:endParaRPr>
          </a:p>
          <a:p>
            <a:pPr lvl="1">
              <a:lnSpc>
                <a:spcPct val="110000"/>
              </a:lnSpc>
              <a:spcBef>
                <a:spcPts val="1200"/>
              </a:spcBef>
              <a:buFont typeface="Wingdings" panose="05000000000000000000" pitchFamily="2" charset="2"/>
              <a:buChar char="§"/>
            </a:pPr>
            <a:r>
              <a:rPr lang="en-US" sz="2600" b="1" dirty="0" smtClean="0">
                <a:solidFill>
                  <a:schemeClr val="tx1"/>
                </a:solidFill>
                <a:latin typeface="Gulim" panose="020B0600000101010101" pitchFamily="34" charset="-127"/>
                <a:ea typeface="Gulim" panose="020B0600000101010101" pitchFamily="34" charset="-127"/>
              </a:rPr>
              <a:t>Antecedents</a:t>
            </a:r>
            <a:endParaRPr lang="en-US" sz="2600" b="1" dirty="0">
              <a:solidFill>
                <a:schemeClr val="tx1"/>
              </a:solidFill>
              <a:latin typeface="Gulim" panose="020B0600000101010101" pitchFamily="34" charset="-127"/>
              <a:ea typeface="Gulim" panose="020B0600000101010101" pitchFamily="34" charset="-127"/>
            </a:endParaRPr>
          </a:p>
          <a:p>
            <a:pPr lvl="1">
              <a:lnSpc>
                <a:spcPct val="110000"/>
              </a:lnSpc>
              <a:spcBef>
                <a:spcPts val="1200"/>
              </a:spcBef>
              <a:buFont typeface="Wingdings" panose="05000000000000000000" pitchFamily="2" charset="2"/>
              <a:buChar char="§"/>
            </a:pPr>
            <a:r>
              <a:rPr lang="en-US" sz="2600" b="1" dirty="0" smtClean="0">
                <a:solidFill>
                  <a:schemeClr val="tx1"/>
                </a:solidFill>
                <a:latin typeface="Gulim" panose="020B0600000101010101" pitchFamily="34" charset="-127"/>
                <a:ea typeface="Gulim" panose="020B0600000101010101" pitchFamily="34" charset="-127"/>
              </a:rPr>
              <a:t>Competing Responses</a:t>
            </a:r>
            <a:endParaRPr lang="en-US" sz="2600" b="1" dirty="0" smtClean="0">
              <a:solidFill>
                <a:schemeClr val="tx1"/>
              </a:solidFill>
              <a:latin typeface="Gulim" panose="020B0600000101010101" pitchFamily="34" charset="-127"/>
              <a:ea typeface="Gulim" panose="020B0600000101010101" pitchFamily="34" charset="-127"/>
            </a:endParaRPr>
          </a:p>
          <a:p>
            <a:pPr indent="0">
              <a:lnSpc>
                <a:spcPct val="110000"/>
              </a:lnSpc>
              <a:spcBef>
                <a:spcPts val="2400"/>
              </a:spcBef>
              <a:buNone/>
            </a:pPr>
            <a:r>
              <a:rPr lang="en-US" sz="3000" b="1" dirty="0" smtClean="0">
                <a:solidFill>
                  <a:schemeClr val="tx1"/>
                </a:solidFill>
                <a:latin typeface="Gulim" panose="020B0600000101010101" pitchFamily="34" charset="-127"/>
                <a:ea typeface="Gulim" panose="020B0600000101010101" pitchFamily="34" charset="-127"/>
              </a:rPr>
              <a:t>These components will be your focus when planning </a:t>
            </a:r>
            <a:r>
              <a:rPr lang="en-US" sz="3000" b="1" dirty="0" smtClean="0">
                <a:solidFill>
                  <a:schemeClr val="tx1"/>
                </a:solidFill>
                <a:latin typeface="Gulim" panose="020B0600000101010101" pitchFamily="34" charset="-127"/>
                <a:ea typeface="Gulim" panose="020B0600000101010101" pitchFamily="34" charset="-127"/>
              </a:rPr>
              <a:t>re-entry </a:t>
            </a:r>
            <a:endParaRPr lang="en-US" sz="3000" b="1" dirty="0" smtClean="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997530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2438400"/>
            <a:ext cx="5570668" cy="1362075"/>
          </a:xfrm>
        </p:spPr>
        <p:txBody>
          <a:bodyPr>
            <a:noAutofit/>
          </a:bodyPr>
          <a:lstStyle/>
          <a:p>
            <a:r>
              <a:rPr lang="en-US" sz="4400" b="1" dirty="0" smtClean="0">
                <a:solidFill>
                  <a:schemeClr val="accent4">
                    <a:lumMod val="50000"/>
                  </a:schemeClr>
                </a:solidFill>
                <a:latin typeface="Gulim" panose="020B0600000101010101" pitchFamily="34" charset="-127"/>
                <a:ea typeface="Gulim" panose="020B0600000101010101" pitchFamily="34" charset="-127"/>
              </a:rPr>
              <a:t>Function-Based Approach</a:t>
            </a:r>
            <a:endParaRPr lang="en-US" sz="4400"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Text Placeholder 2"/>
          <p:cNvSpPr>
            <a:spLocks noGrp="1"/>
          </p:cNvSpPr>
          <p:nvPr>
            <p:ph type="body" idx="1"/>
          </p:nvPr>
        </p:nvSpPr>
        <p:spPr>
          <a:xfrm>
            <a:off x="3352800" y="4572000"/>
            <a:ext cx="3200400" cy="860400"/>
          </a:xfrm>
        </p:spPr>
        <p:txBody>
          <a:bodyPr>
            <a:noAutofit/>
          </a:bodyPr>
          <a:lstStyle/>
          <a:p>
            <a:r>
              <a:rPr lang="en-US" sz="3200" b="1" dirty="0" smtClean="0">
                <a:solidFill>
                  <a:schemeClr val="tx1"/>
                </a:solidFill>
                <a:latin typeface="Gulim" panose="020B0600000101010101" pitchFamily="34" charset="-127"/>
                <a:ea typeface="Gulim" panose="020B0600000101010101" pitchFamily="34" charset="-127"/>
              </a:rPr>
              <a:t>…with a pinch </a:t>
            </a:r>
            <a:r>
              <a:rPr lang="en-US" sz="3200" b="1" dirty="0" smtClean="0">
                <a:solidFill>
                  <a:schemeClr val="tx1"/>
                </a:solidFill>
                <a:latin typeface="Gulim" panose="020B0600000101010101" pitchFamily="34" charset="-127"/>
                <a:ea typeface="Gulim" panose="020B0600000101010101" pitchFamily="34" charset="-127"/>
              </a:rPr>
              <a:t>of diagnostic presentation…</a:t>
            </a:r>
            <a:endParaRPr lang="en-US" sz="3200" b="1" dirty="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39700402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lumOff val="5000"/>
          </a:schemeClr>
        </a:solidFill>
        <a:effectLst/>
      </p:bgPr>
    </p:bg>
    <p:spTree>
      <p:nvGrpSpPr>
        <p:cNvPr id="1" name=""/>
        <p:cNvGrpSpPr/>
        <p:nvPr/>
      </p:nvGrpSpPr>
      <p:grpSpPr>
        <a:xfrm>
          <a:off x="0" y="0"/>
          <a:ext cx="0" cy="0"/>
          <a:chOff x="0" y="0"/>
          <a:chExt cx="0" cy="0"/>
        </a:xfrm>
      </p:grpSpPr>
      <p:sp>
        <p:nvSpPr>
          <p:cNvPr id="49154" name="Rectangle 2" descr="Large confetti"/>
          <p:cNvSpPr>
            <a:spLocks noGrp="1" noChangeArrowheads="1"/>
          </p:cNvSpPr>
          <p:nvPr>
            <p:ph type="title"/>
          </p:nvPr>
        </p:nvSpPr>
        <p:spPr>
          <a:xfrm>
            <a:off x="609599" y="609600"/>
            <a:ext cx="7010401" cy="1320800"/>
          </a:xfrm>
        </p:spPr>
        <p:txBody>
          <a:bodyPr>
            <a:noAutofit/>
          </a:bodyPr>
          <a:lstStyle/>
          <a:p>
            <a:pPr>
              <a:defRPr/>
            </a:pPr>
            <a:r>
              <a:rPr kumimoji="1" lang="en-US" sz="4000" b="1" dirty="0" smtClean="0">
                <a:solidFill>
                  <a:schemeClr val="accent4">
                    <a:lumMod val="50000"/>
                  </a:schemeClr>
                </a:solidFill>
                <a:latin typeface="Gulim" panose="020B0600000101010101" pitchFamily="34" charset="-127"/>
                <a:ea typeface="Gulim" panose="020B0600000101010101" pitchFamily="34" charset="-127"/>
              </a:rPr>
              <a:t>Function-Based Example</a:t>
            </a:r>
            <a:endParaRPr kumimoji="1" lang="en-US" sz="4000" b="1" dirty="0" smtClean="0">
              <a:solidFill>
                <a:schemeClr val="accent4">
                  <a:lumMod val="50000"/>
                </a:schemeClr>
              </a:solidFill>
              <a:latin typeface="Gulim" panose="020B0600000101010101" pitchFamily="34" charset="-127"/>
              <a:ea typeface="Gulim" panose="020B0600000101010101" pitchFamily="34" charset="-127"/>
            </a:endParaRPr>
          </a:p>
        </p:txBody>
      </p:sp>
      <p:sp>
        <p:nvSpPr>
          <p:cNvPr id="3" name="Content Placeholder 2"/>
          <p:cNvSpPr>
            <a:spLocks noGrp="1"/>
          </p:cNvSpPr>
          <p:nvPr>
            <p:ph idx="1"/>
          </p:nvPr>
        </p:nvSpPr>
        <p:spPr>
          <a:xfrm>
            <a:off x="609598" y="2160590"/>
            <a:ext cx="7315201" cy="3880773"/>
          </a:xfrm>
        </p:spPr>
        <p:txBody>
          <a:bodyPr>
            <a:normAutofit/>
          </a:bodyPr>
          <a:lstStyle/>
          <a:p>
            <a:r>
              <a:rPr kumimoji="1" lang="en-US" sz="3200" b="1" i="1" dirty="0">
                <a:solidFill>
                  <a:schemeClr val="tx1"/>
                </a:solidFill>
                <a:latin typeface="Gulim" panose="020B0600000101010101" pitchFamily="34" charset="-127"/>
                <a:ea typeface="Gulim" panose="020B0600000101010101" pitchFamily="34" charset="-127"/>
              </a:rPr>
              <a:t>When</a:t>
            </a:r>
            <a:r>
              <a:rPr kumimoji="1" lang="en-US" sz="3200" b="1" dirty="0">
                <a:solidFill>
                  <a:schemeClr val="tx1"/>
                </a:solidFill>
                <a:latin typeface="Gulim" panose="020B0600000101010101" pitchFamily="34" charset="-127"/>
                <a:ea typeface="Gulim" panose="020B0600000101010101" pitchFamily="34" charset="-127"/>
              </a:rPr>
              <a:t> mom asks Apple to get ready for school</a:t>
            </a:r>
            <a:r>
              <a:rPr kumimoji="1" lang="en-US" sz="3200" b="1" baseline="30000" dirty="0">
                <a:solidFill>
                  <a:schemeClr val="tx1"/>
                </a:solidFill>
                <a:latin typeface="Gulim" panose="020B0600000101010101" pitchFamily="34" charset="-127"/>
                <a:ea typeface="Gulim" panose="020B0600000101010101" pitchFamily="34" charset="-127"/>
              </a:rPr>
              <a:t>1</a:t>
            </a:r>
            <a:r>
              <a:rPr kumimoji="1" lang="en-US" sz="3200" b="1" dirty="0">
                <a:solidFill>
                  <a:schemeClr val="tx1"/>
                </a:solidFill>
                <a:latin typeface="Gulim" panose="020B0600000101010101" pitchFamily="34" charset="-127"/>
                <a:ea typeface="Gulim" panose="020B0600000101010101" pitchFamily="34" charset="-127"/>
              </a:rPr>
              <a:t>, she starts to cry and complain of a tummy ache</a:t>
            </a:r>
            <a:r>
              <a:rPr kumimoji="1" lang="en-US" sz="3200" b="1" baseline="30000" dirty="0">
                <a:solidFill>
                  <a:schemeClr val="tx1"/>
                </a:solidFill>
                <a:latin typeface="Gulim" panose="020B0600000101010101" pitchFamily="34" charset="-127"/>
                <a:ea typeface="Gulim" panose="020B0600000101010101" pitchFamily="34" charset="-127"/>
              </a:rPr>
              <a:t>2</a:t>
            </a:r>
            <a:r>
              <a:rPr kumimoji="1" lang="en-US" sz="3200" b="1" dirty="0">
                <a:latin typeface="Gulim" panose="020B0600000101010101" pitchFamily="34" charset="-127"/>
                <a:ea typeface="Gulim" panose="020B0600000101010101" pitchFamily="34" charset="-127"/>
              </a:rPr>
              <a:t> </a:t>
            </a:r>
            <a:r>
              <a:rPr kumimoji="1" lang="en-US" sz="3200" b="1" i="1" dirty="0">
                <a:solidFill>
                  <a:schemeClr val="tx1"/>
                </a:solidFill>
                <a:latin typeface="Gulim" panose="020B0600000101010101" pitchFamily="34" charset="-127"/>
                <a:ea typeface="Gulim" panose="020B0600000101010101" pitchFamily="34" charset="-127"/>
              </a:rPr>
              <a:t>in order to </a:t>
            </a:r>
            <a:r>
              <a:rPr kumimoji="1" lang="en-US" sz="3200" b="1" dirty="0">
                <a:solidFill>
                  <a:schemeClr val="tx1"/>
                </a:solidFill>
                <a:latin typeface="Gulim" panose="020B0600000101010101" pitchFamily="34" charset="-127"/>
                <a:ea typeface="Gulim" panose="020B0600000101010101" pitchFamily="34" charset="-127"/>
              </a:rPr>
              <a:t>stay home and be with dad, who just got home from a 3-day business trip</a:t>
            </a:r>
            <a:r>
              <a:rPr kumimoji="1" lang="en-US" sz="3200" b="1" baseline="30000" dirty="0">
                <a:solidFill>
                  <a:schemeClr val="tx1"/>
                </a:solidFill>
                <a:latin typeface="Gulim" panose="020B0600000101010101" pitchFamily="34" charset="-127"/>
                <a:ea typeface="Gulim" panose="020B0600000101010101" pitchFamily="34" charset="-127"/>
              </a:rPr>
              <a:t>3</a:t>
            </a:r>
            <a:r>
              <a:rPr kumimoji="1" lang="en-US" sz="3200" b="1" dirty="0">
                <a:solidFill>
                  <a:schemeClr val="tx1"/>
                </a:solidFill>
                <a:latin typeface="Gulim" panose="020B0600000101010101" pitchFamily="34" charset="-127"/>
                <a:ea typeface="Gulim" panose="020B0600000101010101" pitchFamily="34" charset="-127"/>
              </a:rPr>
              <a:t>.</a:t>
            </a:r>
            <a:r>
              <a:rPr kumimoji="1" lang="en-US" sz="3200" b="1" dirty="0">
                <a:latin typeface="Gulim" panose="020B0600000101010101" pitchFamily="34" charset="-127"/>
                <a:ea typeface="Gulim" panose="020B0600000101010101" pitchFamily="34" charset="-127"/>
              </a:rPr>
              <a:t> </a:t>
            </a:r>
            <a:endParaRPr lang="en-US" sz="3200" dirty="0"/>
          </a:p>
        </p:txBody>
      </p:sp>
    </p:spTree>
    <p:extLst>
      <p:ext uri="{BB962C8B-B14F-4D97-AF65-F5344CB8AC3E}">
        <p14:creationId xmlns:p14="http://schemas.microsoft.com/office/powerpoint/2010/main" val="1873867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lumOff val="5000"/>
          </a:schemeClr>
        </a:solidFill>
        <a:effectLst/>
      </p:bgPr>
    </p:bg>
    <p:spTree>
      <p:nvGrpSpPr>
        <p:cNvPr id="1" name=""/>
        <p:cNvGrpSpPr/>
        <p:nvPr/>
      </p:nvGrpSpPr>
      <p:grpSpPr>
        <a:xfrm>
          <a:off x="0" y="0"/>
          <a:ext cx="0" cy="0"/>
          <a:chOff x="0" y="0"/>
          <a:chExt cx="0" cy="0"/>
        </a:xfrm>
      </p:grpSpPr>
      <p:sp>
        <p:nvSpPr>
          <p:cNvPr id="4114" name="Rectangle 17"/>
          <p:cNvSpPr>
            <a:spLocks noChangeArrowheads="1"/>
          </p:cNvSpPr>
          <p:nvPr/>
        </p:nvSpPr>
        <p:spPr bwMode="auto">
          <a:xfrm>
            <a:off x="1507434" y="153444"/>
            <a:ext cx="6913111" cy="707886"/>
          </a:xfrm>
          <a:prstGeom prst="rect">
            <a:avLst/>
          </a:prstGeom>
          <a:noFill/>
          <a:ln w="9525">
            <a:noFill/>
            <a:miter lim="800000"/>
            <a:headEnd/>
            <a:tailEnd/>
          </a:ln>
        </p:spPr>
        <p:txBody>
          <a:bodyPr wrap="none">
            <a:spAutoFit/>
          </a:bodyPr>
          <a:lstStyle/>
          <a:p>
            <a:pPr algn="ctr" eaLnBrk="0" hangingPunct="0">
              <a:defRPr/>
            </a:pPr>
            <a:r>
              <a:rPr lang="en-US" sz="4000" b="1" dirty="0">
                <a:solidFill>
                  <a:schemeClr val="accent4">
                    <a:lumMod val="50000"/>
                  </a:schemeClr>
                </a:solidFill>
                <a:latin typeface="Gulim" panose="020B0600000101010101" pitchFamily="34" charset="-127"/>
                <a:ea typeface="Gulim" panose="020B0600000101010101" pitchFamily="34" charset="-127"/>
                <a:cs typeface="Times New Roman" pitchFamily="18" charset="0"/>
              </a:rPr>
              <a:t>Competing Response Path</a:t>
            </a:r>
          </a:p>
        </p:txBody>
      </p:sp>
      <p:graphicFrame>
        <p:nvGraphicFramePr>
          <p:cNvPr id="3074" name="Object 40"/>
          <p:cNvGraphicFramePr>
            <a:graphicFrameLocks noChangeAspect="1"/>
          </p:cNvGraphicFramePr>
          <p:nvPr>
            <p:extLst>
              <p:ext uri="{D42A27DB-BD31-4B8C-83A1-F6EECF244321}">
                <p14:modId xmlns:p14="http://schemas.microsoft.com/office/powerpoint/2010/main" val="1774079339"/>
              </p:ext>
            </p:extLst>
          </p:nvPr>
        </p:nvGraphicFramePr>
        <p:xfrm>
          <a:off x="374858" y="133489"/>
          <a:ext cx="1007732" cy="908050"/>
        </p:xfrm>
        <a:graphic>
          <a:graphicData uri="http://schemas.openxmlformats.org/presentationml/2006/ole">
            <mc:AlternateContent xmlns:mc="http://schemas.openxmlformats.org/markup-compatibility/2006">
              <mc:Choice xmlns:v="urn:schemas-microsoft-com:vml" Requires="v">
                <p:oleObj spid="_x0000_s3078" name="Clip" r:id="rId3" imgW="2286000" imgH="2600280" progId="">
                  <p:embed/>
                </p:oleObj>
              </mc:Choice>
              <mc:Fallback>
                <p:oleObj name="Clip" r:id="rId3" imgW="2286000" imgH="2600280" progId="">
                  <p:embed/>
                  <p:pic>
                    <p:nvPicPr>
                      <p:cNvPr id="3074"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858" y="133489"/>
                        <a:ext cx="1007732" cy="908050"/>
                      </a:xfrm>
                      <a:prstGeom prst="rect">
                        <a:avLst/>
                      </a:prstGeom>
                      <a:noFill/>
                      <a:extLst/>
                    </p:spPr>
                  </p:pic>
                </p:oleObj>
              </mc:Fallback>
            </mc:AlternateContent>
          </a:graphicData>
        </a:graphic>
      </p:graphicFrame>
      <p:grpSp>
        <p:nvGrpSpPr>
          <p:cNvPr id="4" name="Group 3"/>
          <p:cNvGrpSpPr/>
          <p:nvPr/>
        </p:nvGrpSpPr>
        <p:grpSpPr>
          <a:xfrm>
            <a:off x="163390" y="2057400"/>
            <a:ext cx="8519114" cy="4441686"/>
            <a:chOff x="304800" y="2445603"/>
            <a:chExt cx="8519114" cy="4060686"/>
          </a:xfrm>
        </p:grpSpPr>
        <p:sp>
          <p:nvSpPr>
            <p:cNvPr id="3075" name="Line 2"/>
            <p:cNvSpPr>
              <a:spLocks noChangeShapeType="1"/>
            </p:cNvSpPr>
            <p:nvPr/>
          </p:nvSpPr>
          <p:spPr bwMode="auto">
            <a:xfrm>
              <a:off x="4419600" y="2445603"/>
              <a:ext cx="1371600" cy="10924"/>
            </a:xfrm>
            <a:prstGeom prst="line">
              <a:avLst/>
            </a:prstGeom>
            <a:noFill/>
            <a:ln w="50800">
              <a:solidFill>
                <a:schemeClr val="tx1"/>
              </a:solidFill>
              <a:round/>
              <a:headEnd/>
              <a:tailEnd/>
            </a:ln>
          </p:spPr>
          <p:txBody>
            <a:bodyPr/>
            <a:lstStyle/>
            <a:p>
              <a:endParaRPr lang="en-US" sz="2000">
                <a:solidFill>
                  <a:prstClr val="black"/>
                </a:solidFill>
              </a:endParaRPr>
            </a:p>
          </p:txBody>
        </p:sp>
        <p:sp>
          <p:nvSpPr>
            <p:cNvPr id="3076" name="Line 3"/>
            <p:cNvSpPr>
              <a:spLocks noChangeShapeType="1"/>
            </p:cNvSpPr>
            <p:nvPr/>
          </p:nvSpPr>
          <p:spPr bwMode="auto">
            <a:xfrm>
              <a:off x="6430963" y="2445603"/>
              <a:ext cx="2255837" cy="0"/>
            </a:xfrm>
            <a:prstGeom prst="line">
              <a:avLst/>
            </a:prstGeom>
            <a:noFill/>
            <a:ln w="50800">
              <a:solidFill>
                <a:schemeClr val="tx1"/>
              </a:solidFill>
              <a:round/>
              <a:headEnd/>
              <a:tailEnd/>
            </a:ln>
          </p:spPr>
          <p:txBody>
            <a:bodyPr/>
            <a:lstStyle/>
            <a:p>
              <a:endParaRPr lang="en-US" sz="2000">
                <a:solidFill>
                  <a:prstClr val="black"/>
                </a:solidFill>
              </a:endParaRPr>
            </a:p>
          </p:txBody>
        </p:sp>
        <p:sp>
          <p:nvSpPr>
            <p:cNvPr id="3077" name="Line 4"/>
            <p:cNvSpPr>
              <a:spLocks noChangeShapeType="1"/>
            </p:cNvSpPr>
            <p:nvPr/>
          </p:nvSpPr>
          <p:spPr bwMode="auto">
            <a:xfrm flipV="1">
              <a:off x="2134404" y="4272815"/>
              <a:ext cx="1482180" cy="1588"/>
            </a:xfrm>
            <a:prstGeom prst="line">
              <a:avLst/>
            </a:prstGeom>
            <a:noFill/>
            <a:ln w="50800">
              <a:solidFill>
                <a:schemeClr val="tx1"/>
              </a:solidFill>
              <a:round/>
              <a:headEnd/>
              <a:tailEnd/>
            </a:ln>
          </p:spPr>
          <p:txBody>
            <a:bodyPr/>
            <a:lstStyle/>
            <a:p>
              <a:endParaRPr lang="en-US" sz="2000">
                <a:solidFill>
                  <a:prstClr val="black"/>
                </a:solidFill>
              </a:endParaRPr>
            </a:p>
          </p:txBody>
        </p:sp>
        <p:sp>
          <p:nvSpPr>
            <p:cNvPr id="3078" name="Line 5"/>
            <p:cNvSpPr>
              <a:spLocks noChangeShapeType="1"/>
            </p:cNvSpPr>
            <p:nvPr/>
          </p:nvSpPr>
          <p:spPr bwMode="auto">
            <a:xfrm flipV="1">
              <a:off x="4267200" y="4273674"/>
              <a:ext cx="1329079" cy="729"/>
            </a:xfrm>
            <a:prstGeom prst="line">
              <a:avLst/>
            </a:prstGeom>
            <a:noFill/>
            <a:ln w="50800">
              <a:solidFill>
                <a:schemeClr val="tx1"/>
              </a:solidFill>
              <a:round/>
              <a:headEnd/>
              <a:tailEnd/>
            </a:ln>
          </p:spPr>
          <p:txBody>
            <a:bodyPr/>
            <a:lstStyle/>
            <a:p>
              <a:endParaRPr lang="en-US" sz="2000">
                <a:solidFill>
                  <a:prstClr val="black"/>
                </a:solidFill>
              </a:endParaRPr>
            </a:p>
          </p:txBody>
        </p:sp>
        <p:sp>
          <p:nvSpPr>
            <p:cNvPr id="3079" name="Line 6"/>
            <p:cNvSpPr>
              <a:spLocks noChangeShapeType="1"/>
            </p:cNvSpPr>
            <p:nvPr/>
          </p:nvSpPr>
          <p:spPr bwMode="auto">
            <a:xfrm flipV="1">
              <a:off x="6324600" y="4261869"/>
              <a:ext cx="2499314" cy="12532"/>
            </a:xfrm>
            <a:prstGeom prst="line">
              <a:avLst/>
            </a:prstGeom>
            <a:noFill/>
            <a:ln w="50800">
              <a:solidFill>
                <a:schemeClr val="tx1"/>
              </a:solidFill>
              <a:round/>
              <a:headEnd/>
              <a:tailEnd/>
            </a:ln>
          </p:spPr>
          <p:txBody>
            <a:bodyPr/>
            <a:lstStyle/>
            <a:p>
              <a:endParaRPr lang="en-US" sz="2000">
                <a:solidFill>
                  <a:prstClr val="black"/>
                </a:solidFill>
              </a:endParaRPr>
            </a:p>
          </p:txBody>
        </p:sp>
        <p:sp>
          <p:nvSpPr>
            <p:cNvPr id="3080" name="Line 7"/>
            <p:cNvSpPr>
              <a:spLocks noChangeShapeType="1"/>
            </p:cNvSpPr>
            <p:nvPr/>
          </p:nvSpPr>
          <p:spPr bwMode="auto">
            <a:xfrm>
              <a:off x="4571999" y="5722203"/>
              <a:ext cx="1523999" cy="0"/>
            </a:xfrm>
            <a:prstGeom prst="line">
              <a:avLst/>
            </a:prstGeom>
            <a:noFill/>
            <a:ln w="50800">
              <a:solidFill>
                <a:schemeClr val="tx1"/>
              </a:solidFill>
              <a:round/>
              <a:headEnd/>
              <a:tailEnd/>
            </a:ln>
          </p:spPr>
          <p:txBody>
            <a:bodyPr/>
            <a:lstStyle/>
            <a:p>
              <a:endParaRPr lang="en-US" sz="2000">
                <a:solidFill>
                  <a:prstClr val="black"/>
                </a:solidFill>
              </a:endParaRPr>
            </a:p>
          </p:txBody>
        </p:sp>
        <p:sp>
          <p:nvSpPr>
            <p:cNvPr id="3081" name="Line 8"/>
            <p:cNvSpPr>
              <a:spLocks noChangeShapeType="1"/>
            </p:cNvSpPr>
            <p:nvPr/>
          </p:nvSpPr>
          <p:spPr bwMode="auto">
            <a:xfrm>
              <a:off x="381170" y="4274403"/>
              <a:ext cx="1097280" cy="0"/>
            </a:xfrm>
            <a:prstGeom prst="line">
              <a:avLst/>
            </a:prstGeom>
            <a:noFill/>
            <a:ln w="50800">
              <a:solidFill>
                <a:schemeClr val="tx1"/>
              </a:solidFill>
              <a:round/>
              <a:headEnd/>
              <a:tailEnd/>
            </a:ln>
          </p:spPr>
          <p:txBody>
            <a:bodyPr/>
            <a:lstStyle/>
            <a:p>
              <a:endParaRPr lang="en-US" sz="2000">
                <a:solidFill>
                  <a:prstClr val="black"/>
                </a:solidFill>
              </a:endParaRPr>
            </a:p>
          </p:txBody>
        </p:sp>
        <p:sp>
          <p:nvSpPr>
            <p:cNvPr id="3082" name="Line 9"/>
            <p:cNvSpPr>
              <a:spLocks noChangeShapeType="1"/>
            </p:cNvSpPr>
            <p:nvPr/>
          </p:nvSpPr>
          <p:spPr bwMode="auto">
            <a:xfrm flipV="1">
              <a:off x="1524000" y="4272815"/>
              <a:ext cx="533400" cy="1588"/>
            </a:xfrm>
            <a:prstGeom prst="line">
              <a:avLst/>
            </a:prstGeom>
            <a:noFill/>
            <a:ln w="50800">
              <a:solidFill>
                <a:srgbClr val="92D050"/>
              </a:solidFill>
              <a:round/>
              <a:headEnd/>
              <a:tailEnd type="triangle" w="med" len="med"/>
            </a:ln>
          </p:spPr>
          <p:txBody>
            <a:bodyPr/>
            <a:lstStyle/>
            <a:p>
              <a:endParaRPr lang="en-US" sz="2000">
                <a:solidFill>
                  <a:prstClr val="black"/>
                </a:solidFill>
              </a:endParaRPr>
            </a:p>
          </p:txBody>
        </p:sp>
        <p:sp>
          <p:nvSpPr>
            <p:cNvPr id="3083" name="Line 10"/>
            <p:cNvSpPr>
              <a:spLocks noChangeShapeType="1"/>
            </p:cNvSpPr>
            <p:nvPr/>
          </p:nvSpPr>
          <p:spPr bwMode="auto">
            <a:xfrm>
              <a:off x="3810000" y="4272815"/>
              <a:ext cx="457200" cy="1588"/>
            </a:xfrm>
            <a:prstGeom prst="line">
              <a:avLst/>
            </a:prstGeom>
            <a:noFill/>
            <a:ln w="50800">
              <a:solidFill>
                <a:srgbClr val="92D050"/>
              </a:solidFill>
              <a:round/>
              <a:headEnd/>
              <a:tailEnd type="triangle" w="med" len="med"/>
            </a:ln>
          </p:spPr>
          <p:txBody>
            <a:bodyPr/>
            <a:lstStyle/>
            <a:p>
              <a:endParaRPr lang="en-US" sz="2000">
                <a:solidFill>
                  <a:prstClr val="black"/>
                </a:solidFill>
              </a:endParaRPr>
            </a:p>
          </p:txBody>
        </p:sp>
        <p:sp>
          <p:nvSpPr>
            <p:cNvPr id="3084" name="Line 11"/>
            <p:cNvSpPr>
              <a:spLocks noChangeShapeType="1"/>
            </p:cNvSpPr>
            <p:nvPr/>
          </p:nvSpPr>
          <p:spPr bwMode="auto">
            <a:xfrm>
              <a:off x="3862388" y="5080337"/>
              <a:ext cx="504824" cy="435708"/>
            </a:xfrm>
            <a:prstGeom prst="line">
              <a:avLst/>
            </a:prstGeom>
            <a:noFill/>
            <a:ln w="50800">
              <a:solidFill>
                <a:srgbClr val="92D050"/>
              </a:solidFill>
              <a:round/>
              <a:headEnd/>
              <a:tailEnd type="triangle" w="med" len="med"/>
            </a:ln>
          </p:spPr>
          <p:txBody>
            <a:bodyPr/>
            <a:lstStyle/>
            <a:p>
              <a:endParaRPr lang="en-US" sz="2000">
                <a:solidFill>
                  <a:prstClr val="black"/>
                </a:solidFill>
              </a:endParaRPr>
            </a:p>
          </p:txBody>
        </p:sp>
        <p:sp>
          <p:nvSpPr>
            <p:cNvPr id="3085" name="Line 12"/>
            <p:cNvSpPr>
              <a:spLocks noChangeShapeType="1"/>
            </p:cNvSpPr>
            <p:nvPr/>
          </p:nvSpPr>
          <p:spPr bwMode="auto">
            <a:xfrm flipV="1">
              <a:off x="5715000" y="4272815"/>
              <a:ext cx="527711" cy="1588"/>
            </a:xfrm>
            <a:prstGeom prst="line">
              <a:avLst/>
            </a:prstGeom>
            <a:noFill/>
            <a:ln w="50800">
              <a:solidFill>
                <a:srgbClr val="92D050"/>
              </a:solidFill>
              <a:round/>
              <a:headEnd/>
              <a:tailEnd type="triangle" w="med" len="med"/>
            </a:ln>
          </p:spPr>
          <p:txBody>
            <a:bodyPr/>
            <a:lstStyle/>
            <a:p>
              <a:endParaRPr lang="en-US" sz="2000">
                <a:solidFill>
                  <a:prstClr val="black"/>
                </a:solidFill>
              </a:endParaRPr>
            </a:p>
          </p:txBody>
        </p:sp>
        <p:sp>
          <p:nvSpPr>
            <p:cNvPr id="3086" name="Line 13"/>
            <p:cNvSpPr>
              <a:spLocks noChangeShapeType="1"/>
            </p:cNvSpPr>
            <p:nvPr/>
          </p:nvSpPr>
          <p:spPr bwMode="auto">
            <a:xfrm>
              <a:off x="5888036" y="2445603"/>
              <a:ext cx="512764" cy="0"/>
            </a:xfrm>
            <a:prstGeom prst="line">
              <a:avLst/>
            </a:prstGeom>
            <a:noFill/>
            <a:ln w="50800">
              <a:solidFill>
                <a:srgbClr val="92D050"/>
              </a:solidFill>
              <a:round/>
              <a:headEnd/>
              <a:tailEnd type="triangle" w="med" len="med"/>
            </a:ln>
          </p:spPr>
          <p:txBody>
            <a:bodyPr/>
            <a:lstStyle/>
            <a:p>
              <a:endParaRPr lang="en-US" sz="2000">
                <a:solidFill>
                  <a:prstClr val="black"/>
                </a:solidFill>
              </a:endParaRPr>
            </a:p>
          </p:txBody>
        </p:sp>
        <p:sp>
          <p:nvSpPr>
            <p:cNvPr id="3087" name="Line 14"/>
            <p:cNvSpPr>
              <a:spLocks noChangeShapeType="1"/>
            </p:cNvSpPr>
            <p:nvPr/>
          </p:nvSpPr>
          <p:spPr bwMode="auto">
            <a:xfrm flipV="1">
              <a:off x="6248401" y="5127247"/>
              <a:ext cx="609600" cy="442556"/>
            </a:xfrm>
            <a:prstGeom prst="line">
              <a:avLst/>
            </a:prstGeom>
            <a:noFill/>
            <a:ln w="50800">
              <a:solidFill>
                <a:srgbClr val="FF0000"/>
              </a:solidFill>
              <a:round/>
              <a:headEnd/>
              <a:tailEnd type="triangle" w="med" len="med"/>
            </a:ln>
          </p:spPr>
          <p:txBody>
            <a:bodyPr/>
            <a:lstStyle/>
            <a:p>
              <a:endParaRPr lang="en-US" sz="2000">
                <a:solidFill>
                  <a:prstClr val="black"/>
                </a:solidFill>
              </a:endParaRPr>
            </a:p>
          </p:txBody>
        </p:sp>
        <p:sp>
          <p:nvSpPr>
            <p:cNvPr id="3091" name="Rectangle 18"/>
            <p:cNvSpPr>
              <a:spLocks noChangeArrowheads="1"/>
            </p:cNvSpPr>
            <p:nvPr/>
          </p:nvSpPr>
          <p:spPr bwMode="auto">
            <a:xfrm>
              <a:off x="4343400" y="2445603"/>
              <a:ext cx="1314399" cy="707886"/>
            </a:xfrm>
            <a:prstGeom prst="rect">
              <a:avLst/>
            </a:prstGeom>
            <a:noFill/>
            <a:ln w="9525">
              <a:noFill/>
              <a:miter lim="800000"/>
              <a:headEnd/>
              <a:tailEnd/>
            </a:ln>
          </p:spPr>
          <p:txBody>
            <a:bodyPr wrap="none">
              <a:spAutoFit/>
            </a:bodyPr>
            <a:lstStyle/>
            <a:p>
              <a:pPr eaLnBrk="0" hangingPunct="0"/>
              <a:r>
                <a:rPr lang="en-US" sz="2000" b="1" dirty="0">
                  <a:solidFill>
                    <a:schemeClr val="tx2"/>
                  </a:solidFill>
                  <a:latin typeface="Gulim" panose="020B0600000101010101" pitchFamily="34" charset="-127"/>
                  <a:ea typeface="Gulim" panose="020B0600000101010101" pitchFamily="34" charset="-127"/>
                  <a:cs typeface="Times New Roman" pitchFamily="18" charset="0"/>
                </a:rPr>
                <a:t>Desired</a:t>
              </a:r>
              <a:r>
                <a:rPr lang="en-US" sz="2000" b="1" dirty="0">
                  <a:solidFill>
                    <a:prstClr val="white"/>
                  </a:solidFill>
                  <a:latin typeface="Gulim" panose="020B0600000101010101" pitchFamily="34" charset="-127"/>
                  <a:ea typeface="Gulim" panose="020B0600000101010101" pitchFamily="34" charset="-127"/>
                  <a:cs typeface="Times New Roman" pitchFamily="18" charset="0"/>
                </a:rPr>
                <a:t> </a:t>
              </a:r>
            </a:p>
            <a:p>
              <a:pPr eaLnBrk="0" hangingPunct="0"/>
              <a:r>
                <a:rPr lang="en-US" sz="2000" b="1" dirty="0">
                  <a:solidFill>
                    <a:schemeClr val="tx2"/>
                  </a:solidFill>
                  <a:latin typeface="Gulim" panose="020B0600000101010101" pitchFamily="34" charset="-127"/>
                  <a:ea typeface="Gulim" panose="020B0600000101010101" pitchFamily="34" charset="-127"/>
                  <a:cs typeface="Times New Roman" pitchFamily="18" charset="0"/>
                </a:rPr>
                <a:t>Behavior</a:t>
              </a:r>
            </a:p>
          </p:txBody>
        </p:sp>
        <p:sp>
          <p:nvSpPr>
            <p:cNvPr id="3092" name="Rectangle 19"/>
            <p:cNvSpPr>
              <a:spLocks noChangeArrowheads="1"/>
            </p:cNvSpPr>
            <p:nvPr/>
          </p:nvSpPr>
          <p:spPr bwMode="auto">
            <a:xfrm>
              <a:off x="6400800" y="2467451"/>
              <a:ext cx="2423114" cy="707886"/>
            </a:xfrm>
            <a:prstGeom prst="rect">
              <a:avLst/>
            </a:prstGeom>
            <a:noFill/>
            <a:ln w="9525">
              <a:noFill/>
              <a:miter lim="800000"/>
              <a:headEnd/>
              <a:tailEnd/>
            </a:ln>
          </p:spPr>
          <p:txBody>
            <a:bodyPr wrap="square">
              <a:spAutoFit/>
            </a:bodyPr>
            <a:lstStyle/>
            <a:p>
              <a:pPr eaLnBrk="0" hangingPunct="0">
                <a:spcBef>
                  <a:spcPct val="50000"/>
                </a:spcBef>
              </a:pPr>
              <a:r>
                <a:rPr lang="en-US" sz="2000" b="1" dirty="0">
                  <a:solidFill>
                    <a:schemeClr val="tx2"/>
                  </a:solidFill>
                  <a:latin typeface="Gulim" panose="020B0600000101010101" pitchFamily="34" charset="-127"/>
                  <a:ea typeface="Gulim" panose="020B0600000101010101" pitchFamily="34" charset="-127"/>
                  <a:cs typeface="Times New Roman" pitchFamily="18" charset="0"/>
                </a:rPr>
                <a:t>Maintaining</a:t>
              </a:r>
              <a:r>
                <a:rPr lang="en-US" sz="2000" b="1" dirty="0">
                  <a:solidFill>
                    <a:prstClr val="white"/>
                  </a:solidFill>
                  <a:latin typeface="Gulim" panose="020B0600000101010101" pitchFamily="34" charset="-127"/>
                  <a:ea typeface="Gulim" panose="020B0600000101010101" pitchFamily="34" charset="-127"/>
                  <a:cs typeface="Times New Roman" pitchFamily="18" charset="0"/>
                </a:rPr>
                <a:t> </a:t>
              </a:r>
              <a:r>
                <a:rPr lang="en-US" sz="2000" b="1" dirty="0">
                  <a:solidFill>
                    <a:schemeClr val="tx2"/>
                  </a:solidFill>
                  <a:latin typeface="Gulim" panose="020B0600000101010101" pitchFamily="34" charset="-127"/>
                  <a:ea typeface="Gulim" panose="020B0600000101010101" pitchFamily="34" charset="-127"/>
                  <a:cs typeface="Times New Roman" pitchFamily="18" charset="0"/>
                </a:rPr>
                <a:t>Consequences</a:t>
              </a:r>
            </a:p>
          </p:txBody>
        </p:sp>
        <p:sp>
          <p:nvSpPr>
            <p:cNvPr id="3093" name="Rectangle 20"/>
            <p:cNvSpPr>
              <a:spLocks noChangeArrowheads="1"/>
            </p:cNvSpPr>
            <p:nvPr/>
          </p:nvSpPr>
          <p:spPr bwMode="auto">
            <a:xfrm>
              <a:off x="304800" y="4249340"/>
              <a:ext cx="1196161" cy="707886"/>
            </a:xfrm>
            <a:prstGeom prst="rect">
              <a:avLst/>
            </a:prstGeom>
            <a:noFill/>
            <a:ln w="9525">
              <a:noFill/>
              <a:miter lim="800000"/>
              <a:headEnd/>
              <a:tailEnd/>
            </a:ln>
          </p:spPr>
          <p:txBody>
            <a:bodyPr wrap="none">
              <a:spAutoFit/>
            </a:bodyPr>
            <a:lstStyle/>
            <a:p>
              <a:pPr eaLnBrk="0" hangingPunct="0"/>
              <a:r>
                <a:rPr lang="en-US" sz="2000" b="1" dirty="0">
                  <a:solidFill>
                    <a:schemeClr val="tx2"/>
                  </a:solidFill>
                  <a:latin typeface="Gulim" panose="020B0600000101010101" pitchFamily="34" charset="-127"/>
                  <a:ea typeface="Gulim" panose="020B0600000101010101" pitchFamily="34" charset="-127"/>
                  <a:cs typeface="Times New Roman" pitchFamily="18" charset="0"/>
                </a:rPr>
                <a:t>Setting </a:t>
              </a:r>
            </a:p>
            <a:p>
              <a:pPr eaLnBrk="0" hangingPunct="0"/>
              <a:r>
                <a:rPr lang="en-US" sz="2000" b="1" dirty="0">
                  <a:solidFill>
                    <a:schemeClr val="tx2"/>
                  </a:solidFill>
                  <a:latin typeface="Gulim" panose="020B0600000101010101" pitchFamily="34" charset="-127"/>
                  <a:ea typeface="Gulim" panose="020B0600000101010101" pitchFamily="34" charset="-127"/>
                  <a:cs typeface="Times New Roman" pitchFamily="18" charset="0"/>
                </a:rPr>
                <a:t>Event</a:t>
              </a:r>
            </a:p>
          </p:txBody>
        </p:sp>
        <p:sp>
          <p:nvSpPr>
            <p:cNvPr id="3094" name="Rectangle 21"/>
            <p:cNvSpPr>
              <a:spLocks noChangeArrowheads="1"/>
            </p:cNvSpPr>
            <p:nvPr/>
          </p:nvSpPr>
          <p:spPr bwMode="auto">
            <a:xfrm>
              <a:off x="1981200" y="4274403"/>
              <a:ext cx="1635384" cy="400110"/>
            </a:xfrm>
            <a:prstGeom prst="rect">
              <a:avLst/>
            </a:prstGeom>
            <a:noFill/>
            <a:ln w="9525">
              <a:noFill/>
              <a:miter lim="800000"/>
              <a:headEnd/>
              <a:tailEnd/>
            </a:ln>
          </p:spPr>
          <p:txBody>
            <a:bodyPr wrap="none">
              <a:spAutoFit/>
            </a:bodyPr>
            <a:lstStyle/>
            <a:p>
              <a:pPr eaLnBrk="0" hangingPunct="0"/>
              <a:r>
                <a:rPr lang="en-US" sz="2000" b="1" dirty="0">
                  <a:solidFill>
                    <a:schemeClr val="tx2"/>
                  </a:solidFill>
                  <a:latin typeface="Gulim" panose="020B0600000101010101" pitchFamily="34" charset="-127"/>
                  <a:ea typeface="Gulim" panose="020B0600000101010101" pitchFamily="34" charset="-127"/>
                  <a:cs typeface="Times New Roman" pitchFamily="18" charset="0"/>
                </a:rPr>
                <a:t>Antecedent</a:t>
              </a:r>
            </a:p>
          </p:txBody>
        </p:sp>
        <p:sp>
          <p:nvSpPr>
            <p:cNvPr id="3095" name="Rectangle 22"/>
            <p:cNvSpPr>
              <a:spLocks noChangeArrowheads="1"/>
            </p:cNvSpPr>
            <p:nvPr/>
          </p:nvSpPr>
          <p:spPr bwMode="auto">
            <a:xfrm>
              <a:off x="4226234" y="4274403"/>
              <a:ext cx="1314399" cy="400110"/>
            </a:xfrm>
            <a:prstGeom prst="rect">
              <a:avLst/>
            </a:prstGeom>
            <a:noFill/>
            <a:ln w="9525">
              <a:noFill/>
              <a:miter lim="800000"/>
              <a:headEnd/>
              <a:tailEnd/>
            </a:ln>
          </p:spPr>
          <p:txBody>
            <a:bodyPr wrap="none">
              <a:spAutoFit/>
            </a:bodyPr>
            <a:lstStyle/>
            <a:p>
              <a:pPr eaLnBrk="0" hangingPunct="0"/>
              <a:r>
                <a:rPr lang="en-US" sz="2000" b="1" dirty="0">
                  <a:solidFill>
                    <a:schemeClr val="tx2"/>
                  </a:solidFill>
                  <a:latin typeface="Gulim" panose="020B0600000101010101" pitchFamily="34" charset="-127"/>
                  <a:ea typeface="Gulim" panose="020B0600000101010101" pitchFamily="34" charset="-127"/>
                  <a:cs typeface="Times New Roman" pitchFamily="18" charset="0"/>
                </a:rPr>
                <a:t>Behavior</a:t>
              </a:r>
            </a:p>
          </p:txBody>
        </p:sp>
        <p:sp>
          <p:nvSpPr>
            <p:cNvPr id="3096" name="Rectangle 23"/>
            <p:cNvSpPr>
              <a:spLocks noChangeArrowheads="1"/>
            </p:cNvSpPr>
            <p:nvPr/>
          </p:nvSpPr>
          <p:spPr bwMode="auto">
            <a:xfrm>
              <a:off x="4495800" y="5798403"/>
              <a:ext cx="1665841" cy="707886"/>
            </a:xfrm>
            <a:prstGeom prst="rect">
              <a:avLst/>
            </a:prstGeom>
            <a:noFill/>
            <a:ln w="9525">
              <a:noFill/>
              <a:miter lim="800000"/>
              <a:headEnd/>
              <a:tailEnd/>
            </a:ln>
          </p:spPr>
          <p:txBody>
            <a:bodyPr wrap="none">
              <a:spAutoFit/>
            </a:bodyPr>
            <a:lstStyle/>
            <a:p>
              <a:pPr eaLnBrk="0" hangingPunct="0"/>
              <a:r>
                <a:rPr lang="en-US" sz="2000" b="1" dirty="0">
                  <a:solidFill>
                    <a:schemeClr val="tx2"/>
                  </a:solidFill>
                  <a:latin typeface="Gulim" panose="020B0600000101010101" pitchFamily="34" charset="-127"/>
                  <a:ea typeface="Gulim" panose="020B0600000101010101" pitchFamily="34" charset="-127"/>
                  <a:cs typeface="Times New Roman" pitchFamily="18" charset="0"/>
                </a:rPr>
                <a:t>Competing</a:t>
              </a:r>
              <a:r>
                <a:rPr lang="en-US" sz="2000" b="1" dirty="0">
                  <a:solidFill>
                    <a:prstClr val="white"/>
                  </a:solidFill>
                  <a:latin typeface="Gulim" panose="020B0600000101010101" pitchFamily="34" charset="-127"/>
                  <a:ea typeface="Gulim" panose="020B0600000101010101" pitchFamily="34" charset="-127"/>
                  <a:cs typeface="Times New Roman" pitchFamily="18" charset="0"/>
                </a:rPr>
                <a:t> </a:t>
              </a:r>
            </a:p>
            <a:p>
              <a:pPr eaLnBrk="0" hangingPunct="0"/>
              <a:r>
                <a:rPr lang="en-US" sz="2000" b="1" dirty="0">
                  <a:solidFill>
                    <a:schemeClr val="tx2"/>
                  </a:solidFill>
                  <a:latin typeface="Gulim" panose="020B0600000101010101" pitchFamily="34" charset="-127"/>
                  <a:ea typeface="Gulim" panose="020B0600000101010101" pitchFamily="34" charset="-127"/>
                  <a:cs typeface="Times New Roman" pitchFamily="18" charset="0"/>
                </a:rPr>
                <a:t>Response</a:t>
              </a:r>
            </a:p>
          </p:txBody>
        </p:sp>
        <p:sp>
          <p:nvSpPr>
            <p:cNvPr id="3097" name="Rectangle 24"/>
            <p:cNvSpPr>
              <a:spLocks noChangeArrowheads="1"/>
            </p:cNvSpPr>
            <p:nvPr/>
          </p:nvSpPr>
          <p:spPr bwMode="auto">
            <a:xfrm>
              <a:off x="6316382" y="4296251"/>
              <a:ext cx="2021707" cy="707886"/>
            </a:xfrm>
            <a:prstGeom prst="rect">
              <a:avLst/>
            </a:prstGeom>
            <a:noFill/>
            <a:ln w="9525">
              <a:noFill/>
              <a:miter lim="800000"/>
              <a:headEnd/>
              <a:tailEnd/>
            </a:ln>
          </p:spPr>
          <p:txBody>
            <a:bodyPr wrap="none">
              <a:spAutoFit/>
            </a:bodyPr>
            <a:lstStyle/>
            <a:p>
              <a:pPr eaLnBrk="0" hangingPunct="0"/>
              <a:r>
                <a:rPr lang="en-US" sz="2000" b="1" dirty="0">
                  <a:solidFill>
                    <a:schemeClr val="tx2"/>
                  </a:solidFill>
                  <a:latin typeface="Gulim" panose="020B0600000101010101" pitchFamily="34" charset="-127"/>
                  <a:ea typeface="Gulim" panose="020B0600000101010101" pitchFamily="34" charset="-127"/>
                  <a:cs typeface="Times New Roman" pitchFamily="18" charset="0"/>
                </a:rPr>
                <a:t>Maintaining</a:t>
              </a:r>
              <a:r>
                <a:rPr lang="en-US" sz="2000" b="1" dirty="0">
                  <a:solidFill>
                    <a:prstClr val="white"/>
                  </a:solidFill>
                  <a:latin typeface="Gulim" panose="020B0600000101010101" pitchFamily="34" charset="-127"/>
                  <a:ea typeface="Gulim" panose="020B0600000101010101" pitchFamily="34" charset="-127"/>
                  <a:cs typeface="Times New Roman" pitchFamily="18" charset="0"/>
                </a:rPr>
                <a:t> </a:t>
              </a:r>
            </a:p>
            <a:p>
              <a:pPr eaLnBrk="0" hangingPunct="0"/>
              <a:r>
                <a:rPr lang="en-US" sz="2000" b="1" dirty="0" smtClean="0">
                  <a:solidFill>
                    <a:schemeClr val="tx2"/>
                  </a:solidFill>
                  <a:latin typeface="Gulim" panose="020B0600000101010101" pitchFamily="34" charset="-127"/>
                  <a:ea typeface="Gulim" panose="020B0600000101010101" pitchFamily="34" charset="-127"/>
                  <a:cs typeface="Times New Roman" pitchFamily="18" charset="0"/>
                </a:rPr>
                <a:t>Consequences</a:t>
              </a:r>
            </a:p>
          </p:txBody>
        </p:sp>
        <p:sp>
          <p:nvSpPr>
            <p:cNvPr id="2" name="Oval 1"/>
            <p:cNvSpPr/>
            <p:nvPr/>
          </p:nvSpPr>
          <p:spPr>
            <a:xfrm>
              <a:off x="6286342" y="3142240"/>
              <a:ext cx="2537572" cy="2499955"/>
            </a:xfrm>
            <a:prstGeom prst="ellipse">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sp>
        <p:nvSpPr>
          <p:cNvPr id="26" name="TextBox 25"/>
          <p:cNvSpPr txBox="1"/>
          <p:nvPr/>
        </p:nvSpPr>
        <p:spPr>
          <a:xfrm>
            <a:off x="1881831" y="2961934"/>
            <a:ext cx="1869346" cy="1015663"/>
          </a:xfrm>
          <a:prstGeom prst="rect">
            <a:avLst/>
          </a:prstGeom>
          <a:noFill/>
        </p:spPr>
        <p:txBody>
          <a:bodyPr wrap="square" rtlCol="0">
            <a:spAutoFit/>
          </a:bodyPr>
          <a:lstStyle/>
          <a:p>
            <a:r>
              <a:rPr lang="en-US" sz="2000" b="1" i="1" baseline="30000" dirty="0">
                <a:latin typeface="Gulim" panose="020B0600000101010101" pitchFamily="34" charset="-127"/>
                <a:ea typeface="Gulim" panose="020B0600000101010101" pitchFamily="34" charset="-127"/>
              </a:rPr>
              <a:t>1</a:t>
            </a:r>
            <a:r>
              <a:rPr lang="en-US" sz="2000" b="1" i="1" dirty="0" smtClean="0">
                <a:latin typeface="Gulim" panose="020B0600000101010101" pitchFamily="34" charset="-127"/>
                <a:ea typeface="Gulim" panose="020B0600000101010101" pitchFamily="34" charset="-127"/>
              </a:rPr>
              <a:t>Mom asks Apple to get out of bed</a:t>
            </a:r>
            <a:endParaRPr lang="en-US" sz="2000" b="1" i="1" dirty="0">
              <a:latin typeface="Gulim" panose="020B0600000101010101" pitchFamily="34" charset="-127"/>
              <a:ea typeface="Gulim" panose="020B0600000101010101" pitchFamily="34" charset="-127"/>
            </a:endParaRPr>
          </a:p>
        </p:txBody>
      </p:sp>
      <p:sp>
        <p:nvSpPr>
          <p:cNvPr id="27" name="TextBox 26"/>
          <p:cNvSpPr txBox="1"/>
          <p:nvPr/>
        </p:nvSpPr>
        <p:spPr>
          <a:xfrm>
            <a:off x="3848777" y="2981296"/>
            <a:ext cx="2230424" cy="1015663"/>
          </a:xfrm>
          <a:prstGeom prst="rect">
            <a:avLst/>
          </a:prstGeom>
          <a:noFill/>
        </p:spPr>
        <p:txBody>
          <a:bodyPr wrap="square" rtlCol="0">
            <a:spAutoFit/>
          </a:bodyPr>
          <a:lstStyle/>
          <a:p>
            <a:r>
              <a:rPr lang="en-US" sz="2000" b="1" i="1" baseline="30000" dirty="0" smtClean="0">
                <a:latin typeface="Gulim" panose="020B0600000101010101" pitchFamily="34" charset="-127"/>
                <a:ea typeface="Gulim" panose="020B0600000101010101" pitchFamily="34" charset="-127"/>
              </a:rPr>
              <a:t>2</a:t>
            </a:r>
            <a:r>
              <a:rPr lang="en-US" sz="2000" b="1" i="1" dirty="0" smtClean="0">
                <a:latin typeface="Gulim" panose="020B0600000101010101" pitchFamily="34" charset="-127"/>
                <a:ea typeface="Gulim" panose="020B0600000101010101" pitchFamily="34" charset="-127"/>
              </a:rPr>
              <a:t>Apple cries, complains of </a:t>
            </a:r>
          </a:p>
          <a:p>
            <a:r>
              <a:rPr lang="en-US" sz="2000" b="1" i="1" dirty="0" smtClean="0">
                <a:latin typeface="Gulim" panose="020B0600000101010101" pitchFamily="34" charset="-127"/>
                <a:ea typeface="Gulim" panose="020B0600000101010101" pitchFamily="34" charset="-127"/>
              </a:rPr>
              <a:t>a tummy ache</a:t>
            </a:r>
            <a:endParaRPr lang="en-US" sz="2000" b="1" i="1" dirty="0">
              <a:latin typeface="Gulim" panose="020B0600000101010101" pitchFamily="34" charset="-127"/>
              <a:ea typeface="Gulim" panose="020B0600000101010101" pitchFamily="34" charset="-127"/>
            </a:endParaRPr>
          </a:p>
        </p:txBody>
      </p:sp>
      <p:sp>
        <p:nvSpPr>
          <p:cNvPr id="28" name="TextBox 27"/>
          <p:cNvSpPr txBox="1"/>
          <p:nvPr/>
        </p:nvSpPr>
        <p:spPr>
          <a:xfrm>
            <a:off x="4152066" y="1274206"/>
            <a:ext cx="1702713" cy="707886"/>
          </a:xfrm>
          <a:prstGeom prst="rect">
            <a:avLst/>
          </a:prstGeom>
          <a:noFill/>
        </p:spPr>
        <p:txBody>
          <a:bodyPr wrap="square" rtlCol="0">
            <a:spAutoFit/>
          </a:bodyPr>
          <a:lstStyle/>
          <a:p>
            <a:r>
              <a:rPr lang="en-US" sz="2000" b="1" i="1" dirty="0" smtClean="0">
                <a:latin typeface="Gulim" panose="020B0600000101010101" pitchFamily="34" charset="-127"/>
                <a:ea typeface="Gulim" panose="020B0600000101010101" pitchFamily="34" charset="-127"/>
              </a:rPr>
              <a:t>Apple goes to school!</a:t>
            </a:r>
            <a:endParaRPr lang="en-US" sz="2000" b="1" i="1" dirty="0">
              <a:latin typeface="Gulim" panose="020B0600000101010101" pitchFamily="34" charset="-127"/>
              <a:ea typeface="Gulim" panose="020B0600000101010101" pitchFamily="34" charset="-127"/>
            </a:endParaRPr>
          </a:p>
        </p:txBody>
      </p:sp>
      <p:sp>
        <p:nvSpPr>
          <p:cNvPr id="29" name="TextBox 28"/>
          <p:cNvSpPr txBox="1"/>
          <p:nvPr/>
        </p:nvSpPr>
        <p:spPr>
          <a:xfrm>
            <a:off x="6289553" y="1282184"/>
            <a:ext cx="1907126" cy="707886"/>
          </a:xfrm>
          <a:prstGeom prst="rect">
            <a:avLst/>
          </a:prstGeom>
          <a:noFill/>
        </p:spPr>
        <p:txBody>
          <a:bodyPr wrap="square" rtlCol="0">
            <a:spAutoFit/>
          </a:bodyPr>
          <a:lstStyle/>
          <a:p>
            <a:r>
              <a:rPr lang="en-US" sz="2000" b="1" i="1" dirty="0" smtClean="0">
                <a:latin typeface="Gulim" panose="020B0600000101010101" pitchFamily="34" charset="-127"/>
                <a:ea typeface="Gulim" panose="020B0600000101010101" pitchFamily="34" charset="-127"/>
              </a:rPr>
              <a:t>Has to wait for dad time</a:t>
            </a:r>
            <a:endParaRPr lang="en-US" sz="2000" b="1" i="1" dirty="0">
              <a:latin typeface="Gulim" panose="020B0600000101010101" pitchFamily="34" charset="-127"/>
              <a:ea typeface="Gulim" panose="020B0600000101010101" pitchFamily="34" charset="-127"/>
            </a:endParaRPr>
          </a:p>
        </p:txBody>
      </p:sp>
      <p:sp>
        <p:nvSpPr>
          <p:cNvPr id="30" name="TextBox 29"/>
          <p:cNvSpPr txBox="1"/>
          <p:nvPr/>
        </p:nvSpPr>
        <p:spPr>
          <a:xfrm>
            <a:off x="6627854" y="3268864"/>
            <a:ext cx="1474113" cy="707886"/>
          </a:xfrm>
          <a:prstGeom prst="rect">
            <a:avLst/>
          </a:prstGeom>
          <a:noFill/>
        </p:spPr>
        <p:txBody>
          <a:bodyPr wrap="square" rtlCol="0">
            <a:spAutoFit/>
          </a:bodyPr>
          <a:lstStyle/>
          <a:p>
            <a:r>
              <a:rPr lang="en-US" sz="2000" b="1" i="1" baseline="30000" dirty="0">
                <a:latin typeface="Gulim" panose="020B0600000101010101" pitchFamily="34" charset="-127"/>
                <a:ea typeface="Gulim" panose="020B0600000101010101" pitchFamily="34" charset="-127"/>
              </a:rPr>
              <a:t>3</a:t>
            </a:r>
            <a:r>
              <a:rPr lang="en-US" sz="2000" b="1" i="1" dirty="0" smtClean="0">
                <a:latin typeface="Gulim" panose="020B0600000101010101" pitchFamily="34" charset="-127"/>
                <a:ea typeface="Gulim" panose="020B0600000101010101" pitchFamily="34" charset="-127"/>
              </a:rPr>
              <a:t>To get dad time</a:t>
            </a:r>
            <a:endParaRPr lang="en-US" sz="2000" b="1" i="1" dirty="0">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4176175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114"/>
                                        </p:tgtEl>
                                        <p:attrNameLst>
                                          <p:attrName>style.visibility</p:attrName>
                                        </p:attrNameLst>
                                      </p:cBhvr>
                                      <p:to>
                                        <p:strVal val="visible"/>
                                      </p:to>
                                    </p:set>
                                    <p:anim calcmode="lin" valueType="num">
                                      <p:cBhvr>
                                        <p:cTn id="7" dur="2000" fill="hold"/>
                                        <p:tgtEl>
                                          <p:spTgt spid="4114"/>
                                        </p:tgtEl>
                                        <p:attrNameLst>
                                          <p:attrName>ppt_w</p:attrName>
                                        </p:attrNameLst>
                                      </p:cBhvr>
                                      <p:tavLst>
                                        <p:tav tm="0">
                                          <p:val>
                                            <p:fltVal val="0"/>
                                          </p:val>
                                        </p:tav>
                                        <p:tav tm="100000">
                                          <p:val>
                                            <p:strVal val="#ppt_w"/>
                                          </p:val>
                                        </p:tav>
                                      </p:tavLst>
                                    </p:anim>
                                    <p:anim calcmode="lin" valueType="num">
                                      <p:cBhvr>
                                        <p:cTn id="8" dur="2000" fill="hold"/>
                                        <p:tgtEl>
                                          <p:spTgt spid="4114"/>
                                        </p:tgtEl>
                                        <p:attrNameLst>
                                          <p:attrName>ppt_h</p:attrName>
                                        </p:attrNameLst>
                                      </p:cBhvr>
                                      <p:tavLst>
                                        <p:tav tm="0">
                                          <p:val>
                                            <p:fltVal val="0"/>
                                          </p:val>
                                        </p:tav>
                                        <p:tav tm="100000">
                                          <p:val>
                                            <p:strVal val="#ppt_h"/>
                                          </p:val>
                                        </p:tav>
                                      </p:tavLst>
                                    </p:anim>
                                    <p:anim calcmode="lin" valueType="num">
                                      <p:cBhvr>
                                        <p:cTn id="9" dur="2000" fill="hold"/>
                                        <p:tgtEl>
                                          <p:spTgt spid="4114"/>
                                        </p:tgtEl>
                                        <p:attrNameLst>
                                          <p:attrName>style.rotation</p:attrName>
                                        </p:attrNameLst>
                                      </p:cBhvr>
                                      <p:tavLst>
                                        <p:tav tm="0">
                                          <p:val>
                                            <p:fltVal val="90"/>
                                          </p:val>
                                        </p:tav>
                                        <p:tav tm="100000">
                                          <p:val>
                                            <p:fltVal val="0"/>
                                          </p:val>
                                        </p:tav>
                                      </p:tavLst>
                                    </p:anim>
                                    <p:animEffect transition="in" filter="fade">
                                      <p:cBhvr>
                                        <p:cTn id="10" dur="2000"/>
                                        <p:tgtEl>
                                          <p:spTgt spid="4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5638" y="2743200"/>
            <a:ext cx="6637468" cy="1362075"/>
          </a:xfrm>
        </p:spPr>
        <p:txBody>
          <a:bodyPr>
            <a:normAutofit/>
          </a:bodyPr>
          <a:lstStyle/>
          <a:p>
            <a:r>
              <a:rPr lang="en-US" b="1" dirty="0" smtClean="0">
                <a:solidFill>
                  <a:schemeClr val="accent4">
                    <a:lumMod val="50000"/>
                  </a:schemeClr>
                </a:solidFill>
                <a:latin typeface="Gulim" panose="020B0600000101010101" pitchFamily="34" charset="-127"/>
                <a:ea typeface="Gulim" panose="020B0600000101010101" pitchFamily="34" charset="-127"/>
              </a:rPr>
              <a:t>Gathering Information</a:t>
            </a:r>
            <a:endParaRPr lang="en-US"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Text Placeholder 2"/>
          <p:cNvSpPr>
            <a:spLocks noGrp="1"/>
          </p:cNvSpPr>
          <p:nvPr>
            <p:ph type="body" idx="1"/>
          </p:nvPr>
        </p:nvSpPr>
        <p:spPr>
          <a:xfrm>
            <a:off x="1403521" y="4495800"/>
            <a:ext cx="6347715" cy="860400"/>
          </a:xfrm>
        </p:spPr>
        <p:txBody>
          <a:bodyPr>
            <a:normAutofit fontScale="85000" lnSpcReduction="10000"/>
          </a:bodyPr>
          <a:lstStyle/>
          <a:p>
            <a:r>
              <a:rPr lang="en-US" sz="4000" b="1" dirty="0" smtClean="0">
                <a:solidFill>
                  <a:schemeClr val="tx1"/>
                </a:solidFill>
                <a:latin typeface="Gulim" panose="020B0600000101010101" pitchFamily="34" charset="-127"/>
                <a:ea typeface="Gulim" panose="020B0600000101010101" pitchFamily="34" charset="-127"/>
              </a:rPr>
              <a:t>Interviews and Observation</a:t>
            </a:r>
            <a:endParaRPr lang="en-US" sz="4000" b="1" dirty="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41335777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5772807" cy="762000"/>
          </a:xfrm>
        </p:spPr>
        <p:txBody>
          <a:bodyPr>
            <a:normAutofit/>
          </a:bodyPr>
          <a:lstStyle/>
          <a:p>
            <a:r>
              <a:rPr lang="en-US" b="1" dirty="0" smtClean="0">
                <a:solidFill>
                  <a:schemeClr val="accent4">
                    <a:lumMod val="50000"/>
                  </a:schemeClr>
                </a:solidFill>
                <a:latin typeface="Gulim" panose="020B0600000101010101" pitchFamily="34" charset="-127"/>
                <a:ea typeface="Gulim" panose="020B0600000101010101" pitchFamily="34" charset="-127"/>
              </a:rPr>
              <a:t>Structured Interviews</a:t>
            </a:r>
            <a:endParaRPr lang="en-US"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Content Placeholder 2"/>
          <p:cNvSpPr>
            <a:spLocks noGrp="1"/>
          </p:cNvSpPr>
          <p:nvPr>
            <p:ph idx="1"/>
          </p:nvPr>
        </p:nvSpPr>
        <p:spPr>
          <a:xfrm>
            <a:off x="297628" y="1520223"/>
            <a:ext cx="7246172" cy="4575777"/>
          </a:xfrm>
        </p:spPr>
        <p:txBody>
          <a:bodyPr>
            <a:noAutofit/>
          </a:bodyPr>
          <a:lstStyle/>
          <a:p>
            <a:pPr>
              <a:buFont typeface="Wingdings" panose="05000000000000000000" pitchFamily="2" charset="2"/>
              <a:buChar char="§"/>
            </a:pPr>
            <a:r>
              <a:rPr lang="en-US" sz="2800" b="1" dirty="0" smtClean="0">
                <a:solidFill>
                  <a:schemeClr val="tx1"/>
                </a:solidFill>
                <a:latin typeface="Gulim" panose="020B0600000101010101" pitchFamily="34" charset="-127"/>
                <a:ea typeface="Gulim" panose="020B0600000101010101" pitchFamily="34" charset="-127"/>
              </a:rPr>
              <a:t>Functional Behavior</a:t>
            </a:r>
            <a:r>
              <a:rPr lang="en-US" sz="2800" b="1" u="sng" dirty="0" smtClean="0">
                <a:solidFill>
                  <a:schemeClr val="tx1"/>
                </a:solidFill>
                <a:latin typeface="Gulim" panose="020B0600000101010101" pitchFamily="34" charset="-127"/>
                <a:ea typeface="Gulim" panose="020B0600000101010101" pitchFamily="34" charset="-127"/>
              </a:rPr>
              <a:t>al</a:t>
            </a:r>
            <a:r>
              <a:rPr lang="en-US" sz="2800" b="1" dirty="0" smtClean="0">
                <a:solidFill>
                  <a:schemeClr val="tx1"/>
                </a:solidFill>
                <a:latin typeface="Gulim" panose="020B0600000101010101" pitchFamily="34" charset="-127"/>
                <a:ea typeface="Gulim" panose="020B0600000101010101" pitchFamily="34" charset="-127"/>
              </a:rPr>
              <a:t> Assessment Interview (Parent and Student; full</a:t>
            </a:r>
            <a:r>
              <a:rPr lang="en-US" sz="2800" b="1" dirty="0" smtClean="0">
                <a:solidFill>
                  <a:schemeClr val="tx1"/>
                </a:solidFill>
                <a:latin typeface="Gulim" panose="020B0600000101010101" pitchFamily="34" charset="-127"/>
                <a:ea typeface="Gulim" panose="020B0600000101010101" pitchFamily="34" charset="-127"/>
              </a:rPr>
              <a:t>)</a:t>
            </a:r>
            <a:endParaRPr lang="en-US" sz="2800" b="1" dirty="0" smtClean="0">
              <a:solidFill>
                <a:schemeClr val="tx1"/>
              </a:solidFill>
              <a:latin typeface="Gulim" panose="020B0600000101010101" pitchFamily="34" charset="-127"/>
              <a:ea typeface="Gulim" panose="020B0600000101010101" pitchFamily="34" charset="-127"/>
            </a:endParaRPr>
          </a:p>
          <a:p>
            <a:pPr>
              <a:buFont typeface="Wingdings" panose="05000000000000000000" pitchFamily="2" charset="2"/>
              <a:buChar char="§"/>
            </a:pPr>
            <a:endParaRPr lang="en-US" sz="1400" b="1" dirty="0" smtClean="0">
              <a:solidFill>
                <a:schemeClr val="tx1"/>
              </a:solidFill>
              <a:latin typeface="Gulim" panose="020B0600000101010101" pitchFamily="34" charset="-127"/>
              <a:ea typeface="Gulim" panose="020B0600000101010101" pitchFamily="34" charset="-127"/>
            </a:endParaRPr>
          </a:p>
          <a:p>
            <a:pPr>
              <a:buFont typeface="Wingdings" panose="05000000000000000000" pitchFamily="2" charset="2"/>
              <a:buChar char="§"/>
            </a:pPr>
            <a:r>
              <a:rPr lang="en-US" sz="2800" b="1" i="1" dirty="0" smtClean="0">
                <a:solidFill>
                  <a:schemeClr val="accent4">
                    <a:lumMod val="50000"/>
                  </a:schemeClr>
                </a:solidFill>
                <a:latin typeface="Gulim" panose="020B0600000101010101" pitchFamily="34" charset="-127"/>
                <a:ea typeface="Gulim" panose="020B0600000101010101" pitchFamily="34" charset="-127"/>
              </a:rPr>
              <a:t>School Refusal Assessment Scale –</a:t>
            </a:r>
            <a:r>
              <a:rPr lang="en-US" sz="2800" b="1" i="1" dirty="0" smtClean="0">
                <a:solidFill>
                  <a:schemeClr val="accent4">
                    <a:lumMod val="50000"/>
                  </a:schemeClr>
                </a:solidFill>
                <a:latin typeface="Gulim" panose="020B0600000101010101" pitchFamily="34" charset="-127"/>
                <a:ea typeface="Gulim" panose="020B0600000101010101" pitchFamily="34" charset="-127"/>
              </a:rPr>
              <a:t>R</a:t>
            </a:r>
          </a:p>
          <a:p>
            <a:pPr marL="400050" lvl="1" indent="0">
              <a:buNone/>
            </a:pPr>
            <a:r>
              <a:rPr lang="en-US" sz="2600" b="1" dirty="0" smtClean="0">
                <a:solidFill>
                  <a:schemeClr val="accent4">
                    <a:lumMod val="50000"/>
                  </a:schemeClr>
                </a:solidFill>
                <a:latin typeface="Gulim" panose="020B0600000101010101" pitchFamily="34" charset="-127"/>
                <a:ea typeface="Gulim" panose="020B0600000101010101" pitchFamily="34" charset="-127"/>
              </a:rPr>
              <a:t>Parent </a:t>
            </a:r>
            <a:r>
              <a:rPr lang="en-US" sz="2600" b="1" dirty="0" smtClean="0">
                <a:solidFill>
                  <a:schemeClr val="accent4">
                    <a:lumMod val="50000"/>
                  </a:schemeClr>
                </a:solidFill>
                <a:latin typeface="Gulim" panose="020B0600000101010101" pitchFamily="34" charset="-127"/>
                <a:ea typeface="Gulim" panose="020B0600000101010101" pitchFamily="34" charset="-127"/>
              </a:rPr>
              <a:t>and Student complete SEPARATELY (free and easy</a:t>
            </a:r>
            <a:r>
              <a:rPr lang="en-US" sz="2600" b="1" dirty="0" smtClean="0">
                <a:solidFill>
                  <a:schemeClr val="accent4">
                    <a:lumMod val="50000"/>
                  </a:schemeClr>
                </a:solidFill>
                <a:latin typeface="Gulim" panose="020B0600000101010101" pitchFamily="34" charset="-127"/>
                <a:ea typeface="Gulim" panose="020B0600000101010101" pitchFamily="34" charset="-127"/>
              </a:rPr>
              <a:t>)</a:t>
            </a:r>
            <a:endParaRPr lang="en-US" sz="2600" b="1" dirty="0" smtClean="0">
              <a:solidFill>
                <a:schemeClr val="accent4">
                  <a:lumMod val="50000"/>
                </a:schemeClr>
              </a:solidFill>
              <a:latin typeface="Gulim" panose="020B0600000101010101" pitchFamily="34" charset="-127"/>
              <a:ea typeface="Gulim" panose="020B0600000101010101" pitchFamily="34" charset="-127"/>
            </a:endParaRPr>
          </a:p>
          <a:p>
            <a:pPr marL="68580" indent="0">
              <a:buNone/>
            </a:pPr>
            <a:endParaRPr lang="en-US" sz="1400" b="1" dirty="0" smtClean="0">
              <a:solidFill>
                <a:schemeClr val="tx1"/>
              </a:solidFill>
              <a:latin typeface="Gulim" panose="020B0600000101010101" pitchFamily="34" charset="-127"/>
              <a:ea typeface="Gulim" panose="020B0600000101010101" pitchFamily="34" charset="-127"/>
            </a:endParaRPr>
          </a:p>
          <a:p>
            <a:pPr>
              <a:buFont typeface="Wingdings" panose="05000000000000000000" pitchFamily="2" charset="2"/>
              <a:buChar char="§"/>
            </a:pPr>
            <a:r>
              <a:rPr lang="en-US" sz="2800" b="1" i="1" dirty="0" smtClean="0">
                <a:solidFill>
                  <a:schemeClr val="tx1"/>
                </a:solidFill>
                <a:latin typeface="Gulim" panose="020B0600000101010101" pitchFamily="34" charset="-127"/>
                <a:ea typeface="Gulim" panose="020B0600000101010101" pitchFamily="34" charset="-127"/>
              </a:rPr>
              <a:t>Functional Behavior(al) Assessment of Absenteeism and Truancy </a:t>
            </a:r>
            <a:r>
              <a:rPr lang="en-US" sz="2800" b="1" dirty="0" smtClean="0">
                <a:solidFill>
                  <a:schemeClr val="tx1"/>
                </a:solidFill>
                <a:latin typeface="Gulim" panose="020B0600000101010101" pitchFamily="34" charset="-127"/>
                <a:ea typeface="Gulim" panose="020B0600000101010101" pitchFamily="34" charset="-127"/>
              </a:rPr>
              <a:t>(excellent guided FBA process</a:t>
            </a:r>
            <a:r>
              <a:rPr lang="en-US" sz="2800" b="1" dirty="0" smtClean="0">
                <a:solidFill>
                  <a:schemeClr val="tx1"/>
                </a:solidFill>
                <a:latin typeface="Gulim" panose="020B0600000101010101" pitchFamily="34" charset="-127"/>
                <a:ea typeface="Gulim" panose="020B0600000101010101" pitchFamily="34" charset="-127"/>
              </a:rPr>
              <a:t>) </a:t>
            </a:r>
            <a:endParaRPr lang="en-US" sz="2800" b="1" dirty="0" smtClean="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4126500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000" b="1" dirty="0" smtClean="0">
                <a:solidFill>
                  <a:schemeClr val="accent4">
                    <a:lumMod val="50000"/>
                  </a:schemeClr>
                </a:solidFill>
              </a:rPr>
              <a:t>Disclaimer</a:t>
            </a:r>
            <a:endParaRPr lang="en-US" sz="4000" b="1" dirty="0">
              <a:solidFill>
                <a:schemeClr val="accent4">
                  <a:lumMod val="50000"/>
                </a:schemeClr>
              </a:solidFill>
            </a:endParaRPr>
          </a:p>
        </p:txBody>
      </p:sp>
      <p:sp>
        <p:nvSpPr>
          <p:cNvPr id="5" name="Content Placeholder 4"/>
          <p:cNvSpPr>
            <a:spLocks noGrp="1"/>
          </p:cNvSpPr>
          <p:nvPr>
            <p:ph idx="1"/>
          </p:nvPr>
        </p:nvSpPr>
        <p:spPr>
          <a:xfrm>
            <a:off x="585950" y="1752600"/>
            <a:ext cx="6347714" cy="3880773"/>
          </a:xfrm>
        </p:spPr>
        <p:txBody>
          <a:bodyPr>
            <a:noAutofit/>
          </a:bodyPr>
          <a:lstStyle/>
          <a:p>
            <a:r>
              <a:rPr lang="en-US" sz="2800" b="1" dirty="0">
                <a:solidFill>
                  <a:schemeClr val="tx1"/>
                </a:solidFill>
                <a:latin typeface="Calibri" panose="020F0502020204030204" pitchFamily="34" charset="0"/>
              </a:rPr>
              <a:t>Neither the BACB or Woodfords Family Services is responsible for or endorses the content of this presentation. This training will not result in any state or national certification relevant to the conduct of </a:t>
            </a:r>
            <a:r>
              <a:rPr lang="en-US" sz="2800" b="1" dirty="0" smtClean="0">
                <a:solidFill>
                  <a:schemeClr val="tx1"/>
                </a:solidFill>
                <a:latin typeface="Calibri" panose="020F0502020204030204" pitchFamily="34" charset="0"/>
              </a:rPr>
              <a:t>assessment </a:t>
            </a:r>
            <a:r>
              <a:rPr lang="en-US" sz="2800" b="1" dirty="0">
                <a:solidFill>
                  <a:schemeClr val="tx1"/>
                </a:solidFill>
                <a:latin typeface="Calibri" panose="020F0502020204030204" pitchFamily="34" charset="0"/>
              </a:rPr>
              <a:t>or intervention or constitute training sufficient to implement these procedures without professional guidance. </a:t>
            </a:r>
          </a:p>
          <a:p>
            <a:endParaRPr lang="en-US" sz="2800" dirty="0">
              <a:solidFill>
                <a:schemeClr val="tx1"/>
              </a:solidFill>
            </a:endParaRPr>
          </a:p>
        </p:txBody>
      </p:sp>
    </p:spTree>
    <p:extLst>
      <p:ext uri="{BB962C8B-B14F-4D97-AF65-F5344CB8AC3E}">
        <p14:creationId xmlns:p14="http://schemas.microsoft.com/office/powerpoint/2010/main" val="36686113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024744" cy="801136"/>
          </a:xfrm>
        </p:spPr>
        <p:txBody>
          <a:bodyPr>
            <a:normAutofit/>
          </a:bodyPr>
          <a:lstStyle/>
          <a:p>
            <a:r>
              <a:rPr lang="en-US" b="1" dirty="0" smtClean="0">
                <a:solidFill>
                  <a:schemeClr val="accent4">
                    <a:lumMod val="50000"/>
                  </a:schemeClr>
                </a:solidFill>
                <a:latin typeface="Gulim" panose="020B0600000101010101" pitchFamily="34" charset="-127"/>
                <a:ea typeface="Gulim" panose="020B0600000101010101" pitchFamily="34" charset="-127"/>
              </a:rPr>
              <a:t>Direct Observation</a:t>
            </a:r>
            <a:endParaRPr lang="en-US"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Content Placeholder 2"/>
          <p:cNvSpPr>
            <a:spLocks noGrp="1"/>
          </p:cNvSpPr>
          <p:nvPr>
            <p:ph idx="1"/>
          </p:nvPr>
        </p:nvSpPr>
        <p:spPr>
          <a:xfrm>
            <a:off x="609600" y="1295400"/>
            <a:ext cx="8001000" cy="4953000"/>
          </a:xfrm>
        </p:spPr>
        <p:txBody>
          <a:bodyPr>
            <a:noAutofit/>
          </a:bodyPr>
          <a:lstStyle/>
          <a:p>
            <a:pPr>
              <a:buFont typeface="Wingdings" panose="05000000000000000000" pitchFamily="2" charset="2"/>
              <a:buChar char="§"/>
            </a:pPr>
            <a:r>
              <a:rPr lang="en-US" sz="3000" b="1" dirty="0" smtClean="0">
                <a:solidFill>
                  <a:schemeClr val="tx1"/>
                </a:solidFill>
                <a:latin typeface="Gulim" panose="020B0600000101010101" pitchFamily="34" charset="-127"/>
                <a:ea typeface="Gulim" panose="020B0600000101010101" pitchFamily="34" charset="-127"/>
              </a:rPr>
              <a:t>What does it look like when </a:t>
            </a:r>
            <a:r>
              <a:rPr lang="en-US" sz="3000" b="1" dirty="0" smtClean="0">
                <a:solidFill>
                  <a:schemeClr val="tx1"/>
                </a:solidFill>
                <a:latin typeface="Gulim" panose="020B0600000101010101" pitchFamily="34" charset="-127"/>
                <a:ea typeface="Gulim" panose="020B0600000101010101" pitchFamily="34" charset="-127"/>
              </a:rPr>
              <a:t>                         parent asks </a:t>
            </a:r>
            <a:r>
              <a:rPr lang="en-US" sz="3000" b="1" dirty="0" smtClean="0">
                <a:solidFill>
                  <a:schemeClr val="tx1"/>
                </a:solidFill>
                <a:latin typeface="Gulim" panose="020B0600000101010101" pitchFamily="34" charset="-127"/>
                <a:ea typeface="Gulim" panose="020B0600000101010101" pitchFamily="34" charset="-127"/>
              </a:rPr>
              <a:t>their child </a:t>
            </a:r>
            <a:r>
              <a:rPr lang="en-US" sz="3000" b="1" dirty="0" smtClean="0">
                <a:solidFill>
                  <a:schemeClr val="tx1"/>
                </a:solidFill>
                <a:latin typeface="Gulim" panose="020B0600000101010101" pitchFamily="34" charset="-127"/>
                <a:ea typeface="Gulim" panose="020B0600000101010101" pitchFamily="34" charset="-127"/>
              </a:rPr>
              <a:t>to…</a:t>
            </a:r>
          </a:p>
          <a:p>
            <a:pPr lvl="1">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Get </a:t>
            </a:r>
            <a:r>
              <a:rPr lang="en-US" sz="2600" dirty="0" smtClean="0">
                <a:solidFill>
                  <a:schemeClr val="tx1"/>
                </a:solidFill>
                <a:latin typeface="Gulim" panose="020B0600000101010101" pitchFamily="34" charset="-127"/>
                <a:ea typeface="Gulim" panose="020B0600000101010101" pitchFamily="34" charset="-127"/>
              </a:rPr>
              <a:t>ready for </a:t>
            </a:r>
            <a:r>
              <a:rPr lang="en-US" sz="2600" dirty="0" smtClean="0">
                <a:solidFill>
                  <a:schemeClr val="tx1"/>
                </a:solidFill>
                <a:latin typeface="Gulim" panose="020B0600000101010101" pitchFamily="34" charset="-127"/>
                <a:ea typeface="Gulim" panose="020B0600000101010101" pitchFamily="34" charset="-127"/>
              </a:rPr>
              <a:t>school?</a:t>
            </a:r>
          </a:p>
          <a:p>
            <a:pPr lvl="1">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Get </a:t>
            </a:r>
            <a:r>
              <a:rPr lang="en-US" sz="2600" dirty="0" smtClean="0">
                <a:solidFill>
                  <a:schemeClr val="tx1"/>
                </a:solidFill>
                <a:latin typeface="Gulim" panose="020B0600000101010101" pitchFamily="34" charset="-127"/>
                <a:ea typeface="Gulim" panose="020B0600000101010101" pitchFamily="34" charset="-127"/>
              </a:rPr>
              <a:t>on the </a:t>
            </a:r>
            <a:r>
              <a:rPr lang="en-US" sz="2600" dirty="0" smtClean="0">
                <a:solidFill>
                  <a:schemeClr val="tx1"/>
                </a:solidFill>
                <a:latin typeface="Gulim" panose="020B0600000101010101" pitchFamily="34" charset="-127"/>
                <a:ea typeface="Gulim" panose="020B0600000101010101" pitchFamily="34" charset="-127"/>
              </a:rPr>
              <a:t>bus?</a:t>
            </a:r>
          </a:p>
          <a:p>
            <a:pPr lvl="1">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Get </a:t>
            </a:r>
            <a:r>
              <a:rPr lang="en-US" sz="2600" dirty="0" smtClean="0">
                <a:solidFill>
                  <a:schemeClr val="tx1"/>
                </a:solidFill>
                <a:latin typeface="Gulim" panose="020B0600000101010101" pitchFamily="34" charset="-127"/>
                <a:ea typeface="Gulim" panose="020B0600000101010101" pitchFamily="34" charset="-127"/>
              </a:rPr>
              <a:t>out of the </a:t>
            </a:r>
            <a:r>
              <a:rPr lang="en-US" sz="2600" dirty="0" smtClean="0">
                <a:solidFill>
                  <a:schemeClr val="tx1"/>
                </a:solidFill>
                <a:latin typeface="Gulim" panose="020B0600000101010101" pitchFamily="34" charset="-127"/>
                <a:ea typeface="Gulim" panose="020B0600000101010101" pitchFamily="34" charset="-127"/>
              </a:rPr>
              <a:t>vehicle?</a:t>
            </a:r>
          </a:p>
          <a:p>
            <a:pPr lvl="1">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Go </a:t>
            </a:r>
            <a:r>
              <a:rPr lang="en-US" sz="2600" dirty="0" smtClean="0">
                <a:solidFill>
                  <a:schemeClr val="tx1"/>
                </a:solidFill>
                <a:latin typeface="Gulim" panose="020B0600000101010101" pitchFamily="34" charset="-127"/>
                <a:ea typeface="Gulim" panose="020B0600000101010101" pitchFamily="34" charset="-127"/>
              </a:rPr>
              <a:t>into the </a:t>
            </a:r>
            <a:r>
              <a:rPr lang="en-US" sz="2600" dirty="0" smtClean="0">
                <a:solidFill>
                  <a:schemeClr val="tx1"/>
                </a:solidFill>
                <a:latin typeface="Gulim" panose="020B0600000101010101" pitchFamily="34" charset="-127"/>
                <a:ea typeface="Gulim" panose="020B0600000101010101" pitchFamily="34" charset="-127"/>
              </a:rPr>
              <a:t>school </a:t>
            </a:r>
            <a:r>
              <a:rPr lang="en-US" sz="2600" dirty="0" smtClean="0">
                <a:solidFill>
                  <a:schemeClr val="tx1"/>
                </a:solidFill>
                <a:latin typeface="Gulim" panose="020B0600000101010101" pitchFamily="34" charset="-127"/>
                <a:ea typeface="Gulim" panose="020B0600000101010101" pitchFamily="34" charset="-127"/>
              </a:rPr>
              <a:t>building?</a:t>
            </a:r>
          </a:p>
          <a:p>
            <a:pPr>
              <a:buFont typeface="Wingdings" panose="05000000000000000000" pitchFamily="2" charset="2"/>
              <a:buChar char="§"/>
            </a:pPr>
            <a:endParaRPr lang="en-US" sz="1000" dirty="0">
              <a:solidFill>
                <a:schemeClr val="tx1"/>
              </a:solidFill>
              <a:latin typeface="Gulim" panose="020B0600000101010101" pitchFamily="34" charset="-127"/>
              <a:ea typeface="Gulim" panose="020B0600000101010101" pitchFamily="34" charset="-127"/>
            </a:endParaRPr>
          </a:p>
          <a:p>
            <a:pPr>
              <a:buFont typeface="Wingdings" panose="05000000000000000000" pitchFamily="2" charset="2"/>
              <a:buChar char="§"/>
            </a:pPr>
            <a:r>
              <a:rPr lang="en-US" sz="3000" b="1" dirty="0" smtClean="0">
                <a:solidFill>
                  <a:schemeClr val="tx1"/>
                </a:solidFill>
                <a:latin typeface="Gulim" panose="020B0600000101010101" pitchFamily="34" charset="-127"/>
                <a:ea typeface="Gulim" panose="020B0600000101010101" pitchFamily="34" charset="-127"/>
              </a:rPr>
              <a:t>What does it look like when </a:t>
            </a:r>
            <a:r>
              <a:rPr lang="en-US" sz="3000" b="1" dirty="0" smtClean="0">
                <a:solidFill>
                  <a:schemeClr val="tx1"/>
                </a:solidFill>
                <a:latin typeface="Gulim" panose="020B0600000101010101" pitchFamily="34" charset="-127"/>
                <a:ea typeface="Gulim" panose="020B0600000101010101" pitchFamily="34" charset="-127"/>
              </a:rPr>
              <a:t>student</a:t>
            </a:r>
          </a:p>
          <a:p>
            <a:pPr lvl="1">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Arrives </a:t>
            </a:r>
            <a:r>
              <a:rPr lang="en-US" sz="2600" dirty="0" smtClean="0">
                <a:solidFill>
                  <a:schemeClr val="tx1"/>
                </a:solidFill>
                <a:latin typeface="Gulim" panose="020B0600000101010101" pitchFamily="34" charset="-127"/>
                <a:ea typeface="Gulim" panose="020B0600000101010101" pitchFamily="34" charset="-127"/>
              </a:rPr>
              <a:t>to </a:t>
            </a:r>
            <a:r>
              <a:rPr lang="en-US" sz="2600" dirty="0" smtClean="0">
                <a:solidFill>
                  <a:schemeClr val="tx1"/>
                </a:solidFill>
                <a:latin typeface="Gulim" panose="020B0600000101010101" pitchFamily="34" charset="-127"/>
                <a:ea typeface="Gulim" panose="020B0600000101010101" pitchFamily="34" charset="-127"/>
              </a:rPr>
              <a:t>school?</a:t>
            </a:r>
          </a:p>
          <a:p>
            <a:pPr lvl="1">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Is </a:t>
            </a:r>
            <a:r>
              <a:rPr lang="en-US" sz="2600" dirty="0" smtClean="0">
                <a:solidFill>
                  <a:schemeClr val="tx1"/>
                </a:solidFill>
                <a:latin typeface="Gulim" panose="020B0600000101010101" pitchFamily="34" charset="-127"/>
                <a:ea typeface="Gulim" panose="020B0600000101010101" pitchFamily="34" charset="-127"/>
              </a:rPr>
              <a:t>asked to do work, be social, </a:t>
            </a:r>
            <a:r>
              <a:rPr lang="en-US" sz="2600" dirty="0" smtClean="0">
                <a:solidFill>
                  <a:schemeClr val="tx1"/>
                </a:solidFill>
                <a:latin typeface="Gulim" panose="020B0600000101010101" pitchFamily="34" charset="-127"/>
                <a:ea typeface="Gulim" panose="020B0600000101010101" pitchFamily="34" charset="-127"/>
              </a:rPr>
              <a:t>                          follow </a:t>
            </a:r>
            <a:r>
              <a:rPr lang="en-US" sz="2600" dirty="0" smtClean="0">
                <a:solidFill>
                  <a:schemeClr val="tx1"/>
                </a:solidFill>
                <a:latin typeface="Gulim" panose="020B0600000101010101" pitchFamily="34" charset="-127"/>
                <a:ea typeface="Gulim" panose="020B0600000101010101" pitchFamily="34" charset="-127"/>
              </a:rPr>
              <a:t>rules?</a:t>
            </a:r>
          </a:p>
          <a:p>
            <a:pPr>
              <a:buFont typeface="Wingdings" panose="05000000000000000000" pitchFamily="2" charset="2"/>
              <a:buChar char="§"/>
            </a:pPr>
            <a:endParaRPr lang="en-US" sz="2800" dirty="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13044267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200" y="342091"/>
            <a:ext cx="9144909" cy="6363509"/>
          </a:xfrm>
          <a:prstGeom prst="rect">
            <a:avLst/>
          </a:prstGeom>
        </p:spPr>
      </p:pic>
    </p:spTree>
    <p:extLst>
      <p:ext uri="{BB962C8B-B14F-4D97-AF65-F5344CB8AC3E}">
        <p14:creationId xmlns:p14="http://schemas.microsoft.com/office/powerpoint/2010/main" val="4903789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8" y="1905000"/>
            <a:ext cx="6347715" cy="1826581"/>
          </a:xfrm>
        </p:spPr>
        <p:txBody>
          <a:bodyPr>
            <a:normAutofit fontScale="90000"/>
          </a:bodyPr>
          <a:lstStyle/>
          <a:p>
            <a:r>
              <a:rPr lang="en-US" b="1" dirty="0" smtClean="0">
                <a:solidFill>
                  <a:schemeClr val="accent4">
                    <a:lumMod val="50000"/>
                  </a:schemeClr>
                </a:solidFill>
                <a:ea typeface="Gulim" panose="020B0600000101010101"/>
              </a:rPr>
              <a:t>The School Refusal Assessment Scale - Revised</a:t>
            </a:r>
            <a:endParaRPr lang="en-US" b="1" dirty="0">
              <a:solidFill>
                <a:schemeClr val="accent4">
                  <a:lumMod val="50000"/>
                </a:schemeClr>
              </a:solidFill>
              <a:ea typeface="Gulim" panose="020B0600000101010101"/>
            </a:endParaRPr>
          </a:p>
        </p:txBody>
      </p:sp>
      <p:sp>
        <p:nvSpPr>
          <p:cNvPr id="3" name="Text Placeholder 2"/>
          <p:cNvSpPr>
            <a:spLocks noGrp="1"/>
          </p:cNvSpPr>
          <p:nvPr>
            <p:ph type="body" idx="1"/>
          </p:nvPr>
        </p:nvSpPr>
        <p:spPr/>
        <p:txBody>
          <a:bodyPr>
            <a:normAutofit/>
          </a:bodyPr>
          <a:lstStyle/>
          <a:p>
            <a:r>
              <a:rPr lang="en-US" sz="3200" b="1" dirty="0" smtClean="0">
                <a:solidFill>
                  <a:schemeClr val="tx1"/>
                </a:solidFill>
              </a:rPr>
              <a:t>Let’s take a look!</a:t>
            </a:r>
            <a:endParaRPr lang="en-US" sz="3200" b="1" dirty="0">
              <a:solidFill>
                <a:schemeClr val="tx1"/>
              </a:solidFill>
            </a:endParaRPr>
          </a:p>
        </p:txBody>
      </p:sp>
    </p:spTree>
    <p:extLst>
      <p:ext uri="{BB962C8B-B14F-4D97-AF65-F5344CB8AC3E}">
        <p14:creationId xmlns:p14="http://schemas.microsoft.com/office/powerpoint/2010/main" val="3484676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600200"/>
            <a:ext cx="6934200" cy="1362075"/>
          </a:xfrm>
        </p:spPr>
        <p:txBody>
          <a:bodyPr>
            <a:normAutofit/>
          </a:bodyPr>
          <a:lstStyle/>
          <a:p>
            <a:r>
              <a:rPr lang="en-US" b="1" dirty="0" smtClean="0">
                <a:solidFill>
                  <a:schemeClr val="accent4">
                    <a:lumMod val="50000"/>
                  </a:schemeClr>
                </a:solidFill>
                <a:latin typeface="Gulim" panose="020B0600000101010101" pitchFamily="34" charset="-127"/>
                <a:ea typeface="Gulim" panose="020B0600000101010101" pitchFamily="34" charset="-127"/>
              </a:rPr>
              <a:t>Common</a:t>
            </a:r>
            <a:r>
              <a:rPr lang="en-US" b="1" dirty="0">
                <a:solidFill>
                  <a:schemeClr val="accent4">
                    <a:lumMod val="50000"/>
                  </a:schemeClr>
                </a:solidFill>
                <a:latin typeface="Gulim" panose="020B0600000101010101" pitchFamily="34" charset="-127"/>
                <a:ea typeface="Gulim" panose="020B0600000101010101" pitchFamily="34" charset="-127"/>
              </a:rPr>
              <a:t> </a:t>
            </a:r>
            <a:r>
              <a:rPr lang="en-US" b="1" dirty="0" smtClean="0">
                <a:solidFill>
                  <a:schemeClr val="accent4">
                    <a:lumMod val="50000"/>
                  </a:schemeClr>
                </a:solidFill>
                <a:latin typeface="Gulim" panose="020B0600000101010101" pitchFamily="34" charset="-127"/>
                <a:ea typeface="Gulim" panose="020B0600000101010101" pitchFamily="34" charset="-127"/>
              </a:rPr>
              <a:t>Refusal </a:t>
            </a:r>
            <a:r>
              <a:rPr lang="en-US" b="1" dirty="0" smtClean="0">
                <a:solidFill>
                  <a:schemeClr val="accent4">
                    <a:lumMod val="50000"/>
                  </a:schemeClr>
                </a:solidFill>
                <a:latin typeface="Gulim" panose="020B0600000101010101" pitchFamily="34" charset="-127"/>
                <a:ea typeface="Gulim" panose="020B0600000101010101" pitchFamily="34" charset="-127"/>
              </a:rPr>
              <a:t>Functions: SRAS-R </a:t>
            </a:r>
            <a:endParaRPr lang="en-US"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Text Placeholder 2"/>
          <p:cNvSpPr>
            <a:spLocks noGrp="1"/>
          </p:cNvSpPr>
          <p:nvPr>
            <p:ph type="body" idx="1"/>
          </p:nvPr>
        </p:nvSpPr>
        <p:spPr>
          <a:xfrm>
            <a:off x="1219200" y="3429000"/>
            <a:ext cx="7391400" cy="3048000"/>
          </a:xfrm>
        </p:spPr>
        <p:txBody>
          <a:bodyPr>
            <a:noAutofit/>
          </a:bodyPr>
          <a:lstStyle/>
          <a:p>
            <a:r>
              <a:rPr lang="en-US" sz="3200" b="1" dirty="0" smtClean="0">
                <a:solidFill>
                  <a:schemeClr val="tx1"/>
                </a:solidFill>
                <a:latin typeface="Gulim" panose="020B0600000101010101" pitchFamily="34" charset="-127"/>
                <a:ea typeface="Gulim" panose="020B0600000101010101" pitchFamily="34" charset="-127"/>
              </a:rPr>
              <a:t>Positive Reinforcement</a:t>
            </a:r>
          </a:p>
          <a:p>
            <a:r>
              <a:rPr lang="en-US" sz="2800" b="1" i="1" dirty="0" smtClean="0">
                <a:solidFill>
                  <a:schemeClr val="tx1"/>
                </a:solidFill>
                <a:latin typeface="Gulim" panose="020B0600000101010101" pitchFamily="34" charset="-127"/>
                <a:ea typeface="Gulim" panose="020B0600000101010101" pitchFamily="34" charset="-127"/>
              </a:rPr>
              <a:t>Social attention, items/activities</a:t>
            </a:r>
          </a:p>
          <a:p>
            <a:endParaRPr lang="en-US" sz="1200" b="1" dirty="0" smtClean="0">
              <a:solidFill>
                <a:schemeClr val="tx1"/>
              </a:solidFill>
              <a:latin typeface="Gulim" panose="020B0600000101010101" pitchFamily="34" charset="-127"/>
              <a:ea typeface="Gulim" panose="020B0600000101010101" pitchFamily="34" charset="-127"/>
            </a:endParaRPr>
          </a:p>
          <a:p>
            <a:r>
              <a:rPr lang="en-US" sz="3200" b="1" dirty="0" smtClean="0">
                <a:solidFill>
                  <a:schemeClr val="tx1"/>
                </a:solidFill>
                <a:latin typeface="Gulim" panose="020B0600000101010101" pitchFamily="34" charset="-127"/>
                <a:ea typeface="Gulim" panose="020B0600000101010101" pitchFamily="34" charset="-127"/>
              </a:rPr>
              <a:t>Negative Reinforcement</a:t>
            </a:r>
          </a:p>
          <a:p>
            <a:r>
              <a:rPr lang="en-US" sz="2800" b="1" i="1" dirty="0">
                <a:solidFill>
                  <a:schemeClr val="tx1"/>
                </a:solidFill>
                <a:latin typeface="Gulim" panose="020B0600000101010101" pitchFamily="34" charset="-127"/>
                <a:ea typeface="Gulim" panose="020B0600000101010101" pitchFamily="34" charset="-127"/>
              </a:rPr>
              <a:t>E</a:t>
            </a:r>
            <a:r>
              <a:rPr lang="en-US" sz="2800" b="1" i="1" dirty="0" smtClean="0">
                <a:solidFill>
                  <a:schemeClr val="tx1"/>
                </a:solidFill>
                <a:latin typeface="Gulim" panose="020B0600000101010101" pitchFamily="34" charset="-127"/>
                <a:ea typeface="Gulim" panose="020B0600000101010101" pitchFamily="34" charset="-127"/>
              </a:rPr>
              <a:t>valuation, internal stimulation</a:t>
            </a:r>
            <a:endParaRPr lang="en-US" sz="2800" b="1" dirty="0" smtClean="0">
              <a:solidFill>
                <a:schemeClr val="tx1"/>
              </a:solidFill>
              <a:latin typeface="Gulim" panose="020B0600000101010101" pitchFamily="34" charset="-127"/>
              <a:ea typeface="Gulim" panose="020B0600000101010101" pitchFamily="34" charset="-127"/>
            </a:endParaRPr>
          </a:p>
          <a:p>
            <a:endParaRPr lang="en-US" sz="3200" b="1" dirty="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7121729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338" y="617203"/>
            <a:ext cx="6347713" cy="1320800"/>
          </a:xfrm>
        </p:spPr>
        <p:txBody>
          <a:bodyPr>
            <a:normAutofit/>
          </a:bodyPr>
          <a:lstStyle/>
          <a:p>
            <a:r>
              <a:rPr lang="en-US" sz="4000" b="1" dirty="0" smtClean="0">
                <a:solidFill>
                  <a:schemeClr val="accent4">
                    <a:lumMod val="50000"/>
                  </a:schemeClr>
                </a:solidFill>
              </a:rPr>
              <a:t>Refusal Functions</a:t>
            </a:r>
            <a:endParaRPr lang="en-US" sz="4000" b="1" dirty="0">
              <a:solidFill>
                <a:schemeClr val="accent4">
                  <a:lumMod val="50000"/>
                </a:schemeClr>
              </a:solidFill>
            </a:endParaRPr>
          </a:p>
        </p:txBody>
      </p:sp>
      <p:sp>
        <p:nvSpPr>
          <p:cNvPr id="3" name="Text Placeholder 2"/>
          <p:cNvSpPr>
            <a:spLocks noGrp="1"/>
          </p:cNvSpPr>
          <p:nvPr>
            <p:ph type="body" idx="1"/>
          </p:nvPr>
        </p:nvSpPr>
        <p:spPr>
          <a:xfrm>
            <a:off x="457200" y="2055281"/>
            <a:ext cx="3090672" cy="806845"/>
          </a:xfrm>
        </p:spPr>
        <p:txBody>
          <a:bodyPr/>
          <a:lstStyle/>
          <a:p>
            <a:r>
              <a:rPr lang="en-US" sz="2800" b="1" dirty="0" smtClean="0">
                <a:solidFill>
                  <a:schemeClr val="accent4">
                    <a:lumMod val="50000"/>
                  </a:schemeClr>
                </a:solidFill>
              </a:rPr>
              <a:t>Positive Reinforcement</a:t>
            </a:r>
            <a:endParaRPr lang="en-US" sz="2800" b="1" dirty="0">
              <a:solidFill>
                <a:schemeClr val="accent4">
                  <a:lumMod val="50000"/>
                </a:schemeClr>
              </a:solidFill>
            </a:endParaRPr>
          </a:p>
        </p:txBody>
      </p:sp>
      <p:sp>
        <p:nvSpPr>
          <p:cNvPr id="4" name="Content Placeholder 3"/>
          <p:cNvSpPr>
            <a:spLocks noGrp="1"/>
          </p:cNvSpPr>
          <p:nvPr>
            <p:ph sz="half" idx="2"/>
          </p:nvPr>
        </p:nvSpPr>
        <p:spPr>
          <a:xfrm>
            <a:off x="430654" y="3096683"/>
            <a:ext cx="3455546" cy="3532717"/>
          </a:xfrm>
        </p:spPr>
        <p:txBody>
          <a:bodyPr>
            <a:normAutofit/>
          </a:bodyPr>
          <a:lstStyle/>
          <a:p>
            <a:pPr fontAlgn="ctr">
              <a:spcBef>
                <a:spcPts val="2400"/>
              </a:spcBef>
            </a:pPr>
            <a:r>
              <a:rPr lang="en-US" sz="2400" b="1" dirty="0" smtClean="0">
                <a:solidFill>
                  <a:schemeClr val="tx1"/>
                </a:solidFill>
              </a:rPr>
              <a:t>Parents </a:t>
            </a:r>
            <a:r>
              <a:rPr lang="en-US" sz="2400" b="1" dirty="0">
                <a:solidFill>
                  <a:schemeClr val="tx1"/>
                </a:solidFill>
              </a:rPr>
              <a:t>care for me</a:t>
            </a:r>
            <a:endParaRPr lang="en-US" sz="2400" dirty="0">
              <a:solidFill>
                <a:schemeClr val="tx1"/>
              </a:solidFill>
            </a:endParaRPr>
          </a:p>
          <a:p>
            <a:pPr fontAlgn="ctr">
              <a:spcBef>
                <a:spcPts val="2400"/>
              </a:spcBef>
            </a:pPr>
            <a:r>
              <a:rPr lang="en-US" sz="2400" b="1" dirty="0" smtClean="0">
                <a:solidFill>
                  <a:schemeClr val="tx1"/>
                </a:solidFill>
              </a:rPr>
              <a:t>My </a:t>
            </a:r>
            <a:r>
              <a:rPr lang="en-US" sz="2400" b="1" dirty="0">
                <a:solidFill>
                  <a:schemeClr val="tx1"/>
                </a:solidFill>
              </a:rPr>
              <a:t>foods, my </a:t>
            </a:r>
            <a:r>
              <a:rPr lang="en-US" sz="2400" b="1" dirty="0" smtClean="0">
                <a:solidFill>
                  <a:schemeClr val="tx1"/>
                </a:solidFill>
              </a:rPr>
              <a:t>gear, my screens are here</a:t>
            </a:r>
            <a:endParaRPr lang="en-US" sz="2400" dirty="0">
              <a:solidFill>
                <a:schemeClr val="tx1"/>
              </a:solidFill>
            </a:endParaRPr>
          </a:p>
          <a:p>
            <a:pPr fontAlgn="ctr">
              <a:spcBef>
                <a:spcPts val="2400"/>
              </a:spcBef>
            </a:pPr>
            <a:r>
              <a:rPr lang="en-US" sz="2400" b="1" dirty="0">
                <a:solidFill>
                  <a:schemeClr val="tx1"/>
                </a:solidFill>
              </a:rPr>
              <a:t>Parents </a:t>
            </a:r>
            <a:r>
              <a:rPr lang="en-US" sz="2400" b="1" u="sng" dirty="0">
                <a:solidFill>
                  <a:schemeClr val="tx1"/>
                </a:solidFill>
              </a:rPr>
              <a:t>get </a:t>
            </a:r>
            <a:r>
              <a:rPr lang="en-US" sz="2400" b="1" u="sng" dirty="0" smtClean="0">
                <a:solidFill>
                  <a:schemeClr val="tx1"/>
                </a:solidFill>
              </a:rPr>
              <a:t>me</a:t>
            </a:r>
            <a:r>
              <a:rPr lang="en-US" sz="2400" b="1" dirty="0" smtClean="0">
                <a:solidFill>
                  <a:schemeClr val="tx1"/>
                </a:solidFill>
              </a:rPr>
              <a:t>…</a:t>
            </a:r>
            <a:r>
              <a:rPr lang="en-US" sz="2400" dirty="0">
                <a:solidFill>
                  <a:schemeClr val="tx1"/>
                </a:solidFill>
              </a:rPr>
              <a:t> </a:t>
            </a:r>
            <a:r>
              <a:rPr lang="en-US" sz="2400" b="1" dirty="0" smtClean="0">
                <a:solidFill>
                  <a:schemeClr val="tx1"/>
                </a:solidFill>
              </a:rPr>
              <a:t>you?…not </a:t>
            </a:r>
            <a:r>
              <a:rPr lang="en-US" sz="2400" b="1" dirty="0">
                <a:solidFill>
                  <a:schemeClr val="tx1"/>
                </a:solidFill>
              </a:rPr>
              <a:t>so much</a:t>
            </a:r>
            <a:endParaRPr lang="en-US" sz="2400" dirty="0">
              <a:solidFill>
                <a:schemeClr val="tx1"/>
              </a:solidFill>
            </a:endParaRPr>
          </a:p>
          <a:p>
            <a:pPr fontAlgn="ctr">
              <a:spcBef>
                <a:spcPts val="2400"/>
              </a:spcBef>
            </a:pPr>
            <a:r>
              <a:rPr lang="en-US" sz="2400" b="1" i="1" dirty="0" smtClean="0">
                <a:solidFill>
                  <a:schemeClr val="tx1"/>
                </a:solidFill>
              </a:rPr>
              <a:t>Parent-</a:t>
            </a:r>
            <a:r>
              <a:rPr lang="en-US" sz="2400" b="1" i="1" dirty="0" err="1" smtClean="0">
                <a:solidFill>
                  <a:schemeClr val="tx1"/>
                </a:solidFill>
              </a:rPr>
              <a:t>splaining</a:t>
            </a:r>
            <a:endParaRPr lang="en-US" sz="2400" dirty="0">
              <a:solidFill>
                <a:schemeClr val="tx1"/>
              </a:solidFill>
            </a:endParaRPr>
          </a:p>
        </p:txBody>
      </p:sp>
      <p:sp>
        <p:nvSpPr>
          <p:cNvPr id="5" name="Text Placeholder 4"/>
          <p:cNvSpPr>
            <a:spLocks noGrp="1"/>
          </p:cNvSpPr>
          <p:nvPr>
            <p:ph type="body" sz="quarter" idx="3"/>
          </p:nvPr>
        </p:nvSpPr>
        <p:spPr>
          <a:xfrm>
            <a:off x="4171440" y="2055281"/>
            <a:ext cx="3090672" cy="806845"/>
          </a:xfrm>
        </p:spPr>
        <p:txBody>
          <a:bodyPr/>
          <a:lstStyle/>
          <a:p>
            <a:r>
              <a:rPr lang="en-US" sz="2800" b="1" dirty="0" smtClean="0">
                <a:solidFill>
                  <a:schemeClr val="accent4">
                    <a:lumMod val="50000"/>
                  </a:schemeClr>
                </a:solidFill>
              </a:rPr>
              <a:t>Negative Reinforcement </a:t>
            </a:r>
            <a:endParaRPr lang="en-US" sz="2800" b="1" dirty="0">
              <a:solidFill>
                <a:schemeClr val="accent4">
                  <a:lumMod val="50000"/>
                </a:schemeClr>
              </a:solidFill>
            </a:endParaRPr>
          </a:p>
        </p:txBody>
      </p:sp>
      <p:sp>
        <p:nvSpPr>
          <p:cNvPr id="6" name="Content Placeholder 5"/>
          <p:cNvSpPr>
            <a:spLocks noGrp="1"/>
          </p:cNvSpPr>
          <p:nvPr>
            <p:ph sz="quarter" idx="4"/>
          </p:nvPr>
        </p:nvSpPr>
        <p:spPr>
          <a:xfrm>
            <a:off x="4171440" y="3096682"/>
            <a:ext cx="3753360" cy="3304117"/>
          </a:xfrm>
        </p:spPr>
        <p:txBody>
          <a:bodyPr/>
          <a:lstStyle/>
          <a:p>
            <a:pPr fontAlgn="ctr"/>
            <a:r>
              <a:rPr lang="en-US" sz="2400" b="1" dirty="0">
                <a:solidFill>
                  <a:schemeClr val="tx1"/>
                </a:solidFill>
              </a:rPr>
              <a:t>Specific Negative</a:t>
            </a:r>
            <a:endParaRPr lang="en-US" sz="2400" dirty="0">
              <a:solidFill>
                <a:schemeClr val="tx1"/>
              </a:solidFill>
            </a:endParaRPr>
          </a:p>
          <a:p>
            <a:pPr marL="346075" lvl="1" indent="0" fontAlgn="ctr">
              <a:spcBef>
                <a:spcPts val="600"/>
              </a:spcBef>
              <a:buNone/>
            </a:pPr>
            <a:r>
              <a:rPr lang="en-US" sz="2200" b="1" dirty="0">
                <a:solidFill>
                  <a:schemeClr val="tx1"/>
                </a:solidFill>
              </a:rPr>
              <a:t>(event/person/location)</a:t>
            </a:r>
            <a:endParaRPr lang="en-US" sz="2200" dirty="0">
              <a:solidFill>
                <a:schemeClr val="tx1"/>
              </a:solidFill>
            </a:endParaRPr>
          </a:p>
          <a:p>
            <a:pPr fontAlgn="ctr">
              <a:spcBef>
                <a:spcPts val="2400"/>
              </a:spcBef>
            </a:pPr>
            <a:r>
              <a:rPr lang="en-US" sz="2400" b="1" dirty="0" smtClean="0">
                <a:solidFill>
                  <a:schemeClr val="tx1"/>
                </a:solidFill>
              </a:rPr>
              <a:t>Evaluation</a:t>
            </a:r>
            <a:endParaRPr lang="en-US" sz="2400" dirty="0">
              <a:solidFill>
                <a:schemeClr val="tx1"/>
              </a:solidFill>
            </a:endParaRPr>
          </a:p>
          <a:p>
            <a:pPr marL="346075" lvl="1" indent="0" fontAlgn="ctr">
              <a:spcBef>
                <a:spcPts val="600"/>
              </a:spcBef>
              <a:buNone/>
            </a:pPr>
            <a:r>
              <a:rPr lang="en-US" sz="2200" b="1" dirty="0" smtClean="0">
                <a:solidFill>
                  <a:schemeClr val="tx1"/>
                </a:solidFill>
              </a:rPr>
              <a:t>(social/academic</a:t>
            </a:r>
            <a:r>
              <a:rPr lang="en-US" sz="2200" b="1" dirty="0">
                <a:solidFill>
                  <a:schemeClr val="tx1"/>
                </a:solidFill>
              </a:rPr>
              <a:t>)</a:t>
            </a:r>
            <a:endParaRPr lang="en-US" sz="2200" dirty="0">
              <a:solidFill>
                <a:schemeClr val="tx1"/>
              </a:solidFill>
            </a:endParaRPr>
          </a:p>
          <a:p>
            <a:endParaRPr lang="en-US" sz="2400" dirty="0"/>
          </a:p>
        </p:txBody>
      </p:sp>
    </p:spTree>
    <p:extLst>
      <p:ext uri="{BB962C8B-B14F-4D97-AF65-F5344CB8AC3E}">
        <p14:creationId xmlns:p14="http://schemas.microsoft.com/office/powerpoint/2010/main" val="18108262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2" name="Group 1"/>
          <p:cNvGrpSpPr/>
          <p:nvPr/>
        </p:nvGrpSpPr>
        <p:grpSpPr>
          <a:xfrm>
            <a:off x="228600" y="228600"/>
            <a:ext cx="8503920" cy="6261695"/>
            <a:chOff x="228600" y="228600"/>
            <a:chExt cx="8503920" cy="6261695"/>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503920" cy="626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066800" y="685800"/>
              <a:ext cx="3413760" cy="5804495"/>
            </a:xfrm>
            <a:prstGeom prst="rect">
              <a:avLst/>
            </a:prstGeom>
            <a:noFill/>
            <a:ln w="889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483328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2" name="Group 1"/>
          <p:cNvGrpSpPr/>
          <p:nvPr/>
        </p:nvGrpSpPr>
        <p:grpSpPr>
          <a:xfrm>
            <a:off x="381000" y="228600"/>
            <a:ext cx="8382000" cy="6428913"/>
            <a:chOff x="381000" y="228600"/>
            <a:chExt cx="8382000" cy="6428913"/>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28600"/>
              <a:ext cx="8382000" cy="642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990600" y="380999"/>
              <a:ext cx="3657600" cy="6227064"/>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995439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503920" cy="626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610100" y="1965960"/>
            <a:ext cx="3924300" cy="1920240"/>
          </a:xfrm>
          <a:prstGeom prst="rect">
            <a:avLst/>
          </a:prstGeom>
          <a:no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610100" y="685800"/>
            <a:ext cx="3962400" cy="762000"/>
          </a:xfrm>
          <a:prstGeom prst="rect">
            <a:avLst/>
          </a:prstGeom>
          <a:no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79872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2" name="Group 1"/>
          <p:cNvGrpSpPr/>
          <p:nvPr/>
        </p:nvGrpSpPr>
        <p:grpSpPr>
          <a:xfrm>
            <a:off x="381000" y="228600"/>
            <a:ext cx="8420100" cy="6428913"/>
            <a:chOff x="381000" y="228600"/>
            <a:chExt cx="8420100" cy="6428913"/>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28600"/>
              <a:ext cx="8382000" cy="642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4686300" y="228600"/>
              <a:ext cx="4114800" cy="3429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995439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 y="291505"/>
            <a:ext cx="8503920" cy="6261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p:cNvGrpSpPr/>
          <p:nvPr/>
        </p:nvGrpSpPr>
        <p:grpSpPr>
          <a:xfrm>
            <a:off x="4678680" y="685800"/>
            <a:ext cx="3893820" cy="5334000"/>
            <a:chOff x="4678680" y="685800"/>
            <a:chExt cx="3893820" cy="5334000"/>
          </a:xfrm>
        </p:grpSpPr>
        <p:sp>
          <p:nvSpPr>
            <p:cNvPr id="3" name="Rectangle 2"/>
            <p:cNvSpPr/>
            <p:nvPr/>
          </p:nvSpPr>
          <p:spPr>
            <a:xfrm>
              <a:off x="4754880" y="4099560"/>
              <a:ext cx="3779520" cy="192024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4678680" y="685800"/>
              <a:ext cx="3893820" cy="762000"/>
            </a:xfrm>
            <a:prstGeom prst="rect">
              <a:avLst/>
            </a:prstGeom>
            <a:no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826173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210313" cy="1362075"/>
          </a:xfrm>
        </p:spPr>
        <p:txBody>
          <a:bodyPr>
            <a:noAutofit/>
          </a:bodyPr>
          <a:lstStyle/>
          <a:p>
            <a:r>
              <a:rPr lang="en-US" sz="4400" b="1" dirty="0" smtClean="0">
                <a:solidFill>
                  <a:schemeClr val="accent4">
                    <a:lumMod val="50000"/>
                  </a:schemeClr>
                </a:solidFill>
                <a:latin typeface="Gulim" panose="020B0600000101010101" pitchFamily="34" charset="-127"/>
                <a:ea typeface="Gulim" panose="020B0600000101010101" pitchFamily="34" charset="-127"/>
              </a:rPr>
              <a:t>Common Attributes of </a:t>
            </a:r>
            <a:br>
              <a:rPr lang="en-US" sz="4400" b="1" dirty="0" smtClean="0">
                <a:solidFill>
                  <a:schemeClr val="accent4">
                    <a:lumMod val="50000"/>
                  </a:schemeClr>
                </a:solidFill>
                <a:latin typeface="Gulim" panose="020B0600000101010101" pitchFamily="34" charset="-127"/>
                <a:ea typeface="Gulim" panose="020B0600000101010101" pitchFamily="34" charset="-127"/>
              </a:rPr>
            </a:br>
            <a:r>
              <a:rPr lang="en-US" sz="4400" b="1" dirty="0" smtClean="0">
                <a:solidFill>
                  <a:schemeClr val="accent4">
                    <a:lumMod val="50000"/>
                  </a:schemeClr>
                </a:solidFill>
                <a:latin typeface="Gulim" panose="020B0600000101010101" pitchFamily="34" charset="-127"/>
                <a:ea typeface="Gulim" panose="020B0600000101010101" pitchFamily="34" charset="-127"/>
              </a:rPr>
              <a:t>Non-Attending Students</a:t>
            </a:r>
            <a:endParaRPr lang="en-US" sz="4400"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Text Placeholder 2"/>
          <p:cNvSpPr>
            <a:spLocks noGrp="1"/>
          </p:cNvSpPr>
          <p:nvPr>
            <p:ph type="body" idx="1"/>
          </p:nvPr>
        </p:nvSpPr>
        <p:spPr>
          <a:xfrm>
            <a:off x="762000" y="4495800"/>
            <a:ext cx="6347715" cy="860400"/>
          </a:xfrm>
        </p:spPr>
        <p:txBody>
          <a:bodyPr>
            <a:normAutofit fontScale="85000" lnSpcReduction="10000"/>
          </a:bodyPr>
          <a:lstStyle/>
          <a:p>
            <a:r>
              <a:rPr lang="en-US" sz="4000" dirty="0" smtClean="0">
                <a:solidFill>
                  <a:schemeClr val="tx1"/>
                </a:solidFill>
              </a:rPr>
              <a:t>…None, some, or all may apply</a:t>
            </a:r>
            <a:endParaRPr lang="en-US" sz="4000" dirty="0">
              <a:solidFill>
                <a:schemeClr val="tx1"/>
              </a:solidFill>
            </a:endParaRPr>
          </a:p>
        </p:txBody>
      </p:sp>
    </p:spTree>
    <p:extLst>
      <p:ext uri="{BB962C8B-B14F-4D97-AF65-F5344CB8AC3E}">
        <p14:creationId xmlns:p14="http://schemas.microsoft.com/office/powerpoint/2010/main" val="28394001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2" name="Group 1"/>
          <p:cNvGrpSpPr/>
          <p:nvPr/>
        </p:nvGrpSpPr>
        <p:grpSpPr>
          <a:xfrm>
            <a:off x="381000" y="228600"/>
            <a:ext cx="8382000" cy="6428913"/>
            <a:chOff x="381000" y="228600"/>
            <a:chExt cx="8382000" cy="6428913"/>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28600"/>
              <a:ext cx="8382000" cy="642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663440" y="228600"/>
              <a:ext cx="4069080" cy="762000"/>
            </a:xfrm>
            <a:prstGeom prst="rect">
              <a:avLst/>
            </a:prstGeom>
            <a:no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663440" y="3718560"/>
              <a:ext cx="4023360" cy="283464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41792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6248400" cy="1105936"/>
          </a:xfrm>
        </p:spPr>
        <p:txBody>
          <a:bodyPr>
            <a:normAutofit fontScale="90000"/>
          </a:bodyPr>
          <a:lstStyle/>
          <a:p>
            <a:pPr>
              <a:lnSpc>
                <a:spcPct val="114000"/>
              </a:lnSpc>
              <a:spcBef>
                <a:spcPts val="1200"/>
              </a:spcBef>
            </a:pPr>
            <a:r>
              <a:rPr lang="en-US" sz="3500" b="1" dirty="0" smtClean="0">
                <a:solidFill>
                  <a:schemeClr val="accent4">
                    <a:lumMod val="50000"/>
                  </a:schemeClr>
                </a:solidFill>
                <a:latin typeface="Gulim" panose="020B0600000101010101" pitchFamily="34" charset="-127"/>
                <a:ea typeface="Gulim" panose="020B0600000101010101" pitchFamily="34" charset="-127"/>
              </a:rPr>
              <a:t>Home </a:t>
            </a:r>
            <a:r>
              <a:rPr lang="en-US" sz="3500" b="1" dirty="0" smtClean="0">
                <a:solidFill>
                  <a:schemeClr val="accent4">
                    <a:lumMod val="50000"/>
                  </a:schemeClr>
                </a:solidFill>
                <a:latin typeface="Gulim" panose="020B0600000101010101" pitchFamily="34" charset="-127"/>
                <a:ea typeface="Gulim" panose="020B0600000101010101" pitchFamily="34" charset="-127"/>
              </a:rPr>
              <a:t>Strategies </a:t>
            </a:r>
            <a:r>
              <a:rPr lang="en-US" sz="3500" b="1" dirty="0" smtClean="0">
                <a:solidFill>
                  <a:schemeClr val="accent4">
                    <a:lumMod val="50000"/>
                  </a:schemeClr>
                </a:solidFill>
                <a:latin typeface="Gulim" panose="020B0600000101010101" pitchFamily="34" charset="-127"/>
                <a:ea typeface="Gulim" panose="020B0600000101010101" pitchFamily="34" charset="-127"/>
              </a:rPr>
              <a:t>across Refusal Functions</a:t>
            </a:r>
            <a:endParaRPr lang="en-US" sz="3500"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Content Placeholder 2"/>
          <p:cNvSpPr>
            <a:spLocks noGrp="1"/>
          </p:cNvSpPr>
          <p:nvPr>
            <p:ph idx="1"/>
          </p:nvPr>
        </p:nvSpPr>
        <p:spPr>
          <a:xfrm>
            <a:off x="228600" y="2209800"/>
            <a:ext cx="7239000" cy="5410200"/>
          </a:xfrm>
        </p:spPr>
        <p:txBody>
          <a:bodyPr>
            <a:noAutofit/>
          </a:bodyPr>
          <a:lstStyle/>
          <a:p>
            <a:pPr>
              <a:lnSpc>
                <a:spcPct val="114000"/>
              </a:lnSpc>
              <a:buFont typeface="Wingdings" panose="05000000000000000000" pitchFamily="2" charset="2"/>
              <a:buChar char="§"/>
            </a:pPr>
            <a:r>
              <a:rPr lang="en-US" sz="2800" b="1" dirty="0" smtClean="0">
                <a:solidFill>
                  <a:schemeClr val="tx1"/>
                </a:solidFill>
                <a:latin typeface="Gulim" panose="020B0600000101010101" pitchFamily="34" charset="-127"/>
                <a:ea typeface="Gulim" panose="020B0600000101010101" pitchFamily="34" charset="-127"/>
              </a:rPr>
              <a:t>Setting </a:t>
            </a:r>
            <a:r>
              <a:rPr lang="en-US" sz="2800" b="1" dirty="0" smtClean="0">
                <a:solidFill>
                  <a:schemeClr val="tx1"/>
                </a:solidFill>
                <a:latin typeface="Gulim" panose="020B0600000101010101" pitchFamily="34" charset="-127"/>
                <a:ea typeface="Gulim" panose="020B0600000101010101" pitchFamily="34" charset="-127"/>
              </a:rPr>
              <a:t>Event </a:t>
            </a:r>
            <a:r>
              <a:rPr lang="en-US" sz="2800" b="1" dirty="0" smtClean="0">
                <a:solidFill>
                  <a:schemeClr val="tx1"/>
                </a:solidFill>
                <a:latin typeface="Gulim" panose="020B0600000101010101" pitchFamily="34" charset="-127"/>
                <a:ea typeface="Gulim" panose="020B0600000101010101" pitchFamily="34" charset="-127"/>
              </a:rPr>
              <a:t>Strategies</a:t>
            </a:r>
          </a:p>
          <a:p>
            <a:pPr lvl="1">
              <a:lnSpc>
                <a:spcPct val="114000"/>
              </a:lnSpc>
              <a:spcBef>
                <a:spcPts val="1800"/>
              </a:spcBef>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Manage medical and mental health concerns </a:t>
            </a:r>
          </a:p>
          <a:p>
            <a:pPr marL="1025525" lvl="2">
              <a:lnSpc>
                <a:spcPct val="114000"/>
              </a:lnSpc>
              <a:buFont typeface="Wingdings" panose="05000000000000000000" pitchFamily="2" charset="2"/>
              <a:buChar char="§"/>
            </a:pPr>
            <a:r>
              <a:rPr lang="en-US" sz="2400" dirty="0" smtClean="0">
                <a:solidFill>
                  <a:schemeClr val="tx1"/>
                </a:solidFill>
                <a:latin typeface="Gulim" panose="020B0600000101010101" pitchFamily="34" charset="-127"/>
                <a:ea typeface="Gulim" panose="020B0600000101010101" pitchFamily="34" charset="-127"/>
              </a:rPr>
              <a:t>Behavioral sleep intervention (Hanley)</a:t>
            </a:r>
          </a:p>
          <a:p>
            <a:pPr lvl="1">
              <a:lnSpc>
                <a:spcPct val="114000"/>
              </a:lnSpc>
              <a:spcBef>
                <a:spcPts val="1800"/>
              </a:spcBef>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Establish </a:t>
            </a:r>
            <a:r>
              <a:rPr lang="en-US" sz="2600" dirty="0" smtClean="0">
                <a:solidFill>
                  <a:schemeClr val="tx1"/>
                </a:solidFill>
                <a:latin typeface="Gulim" panose="020B0600000101010101" pitchFamily="34" charset="-127"/>
                <a:ea typeface="Gulim" panose="020B0600000101010101" pitchFamily="34" charset="-127"/>
              </a:rPr>
              <a:t>and follow a </a:t>
            </a:r>
            <a:r>
              <a:rPr lang="en-US" sz="2600" dirty="0" smtClean="0">
                <a:solidFill>
                  <a:schemeClr val="tx1"/>
                </a:solidFill>
                <a:latin typeface="Gulim" panose="020B0600000101010101" pitchFamily="34" charset="-127"/>
                <a:ea typeface="Gulim" panose="020B0600000101010101" pitchFamily="34" charset="-127"/>
              </a:rPr>
              <a:t>schedule</a:t>
            </a:r>
            <a:endParaRPr lang="en-US" sz="2600" dirty="0" smtClean="0">
              <a:solidFill>
                <a:schemeClr val="tx1"/>
              </a:solidFill>
              <a:latin typeface="Gulim" panose="020B0600000101010101" pitchFamily="34" charset="-127"/>
              <a:ea typeface="Gulim" panose="020B0600000101010101" pitchFamily="34" charset="-127"/>
            </a:endParaRPr>
          </a:p>
          <a:p>
            <a:pPr lvl="1">
              <a:lnSpc>
                <a:spcPct val="114000"/>
              </a:lnSpc>
              <a:spcBef>
                <a:spcPts val="1800"/>
              </a:spcBef>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Leave </a:t>
            </a:r>
            <a:r>
              <a:rPr lang="en-US" sz="2600" dirty="0" smtClean="0">
                <a:solidFill>
                  <a:schemeClr val="tx1"/>
                </a:solidFill>
                <a:latin typeface="Gulim" panose="020B0600000101010101" pitchFamily="34" charset="-127"/>
                <a:ea typeface="Gulim" panose="020B0600000101010101" pitchFamily="34" charset="-127"/>
              </a:rPr>
              <a:t>the house </a:t>
            </a:r>
            <a:r>
              <a:rPr lang="en-US" sz="2600" dirty="0" smtClean="0">
                <a:solidFill>
                  <a:schemeClr val="tx1"/>
                </a:solidFill>
                <a:latin typeface="Gulim" panose="020B0600000101010101" pitchFamily="34" charset="-127"/>
                <a:ea typeface="Gulim" panose="020B0600000101010101" pitchFamily="34" charset="-127"/>
              </a:rPr>
              <a:t>regularly</a:t>
            </a:r>
          </a:p>
          <a:p>
            <a:pPr lvl="1">
              <a:lnSpc>
                <a:spcPct val="114000"/>
              </a:lnSpc>
              <a:spcBef>
                <a:spcPts val="1800"/>
              </a:spcBef>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Family meeting</a:t>
            </a:r>
            <a:endParaRPr lang="en-US" sz="2600" dirty="0" smtClean="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28574541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6248400" cy="1295400"/>
          </a:xfrm>
        </p:spPr>
        <p:txBody>
          <a:bodyPr>
            <a:normAutofit fontScale="90000"/>
          </a:bodyPr>
          <a:lstStyle/>
          <a:p>
            <a:pPr>
              <a:lnSpc>
                <a:spcPct val="114000"/>
              </a:lnSpc>
            </a:pPr>
            <a:r>
              <a:rPr lang="en-US" sz="3500" b="1" dirty="0" smtClean="0">
                <a:solidFill>
                  <a:schemeClr val="accent4">
                    <a:lumMod val="50000"/>
                  </a:schemeClr>
                </a:solidFill>
                <a:latin typeface="Gulim" panose="020B0600000101010101" pitchFamily="34" charset="-127"/>
                <a:ea typeface="Gulim" panose="020B0600000101010101" pitchFamily="34" charset="-127"/>
              </a:rPr>
              <a:t>Home </a:t>
            </a:r>
            <a:r>
              <a:rPr lang="en-US" sz="3500" b="1" dirty="0" smtClean="0">
                <a:solidFill>
                  <a:schemeClr val="accent4">
                    <a:lumMod val="50000"/>
                  </a:schemeClr>
                </a:solidFill>
                <a:latin typeface="Gulim" panose="020B0600000101010101" pitchFamily="34" charset="-127"/>
                <a:ea typeface="Gulim" panose="020B0600000101010101" pitchFamily="34" charset="-127"/>
              </a:rPr>
              <a:t>Strategies </a:t>
            </a:r>
            <a:r>
              <a:rPr lang="en-US" sz="3500" b="1" dirty="0" smtClean="0">
                <a:solidFill>
                  <a:schemeClr val="accent4">
                    <a:lumMod val="50000"/>
                  </a:schemeClr>
                </a:solidFill>
                <a:latin typeface="Gulim" panose="020B0600000101010101" pitchFamily="34" charset="-127"/>
                <a:ea typeface="Gulim" panose="020B0600000101010101" pitchFamily="34" charset="-127"/>
              </a:rPr>
              <a:t>across Refusal Functions</a:t>
            </a:r>
            <a:endParaRPr lang="en-US" sz="3500"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Content Placeholder 2"/>
          <p:cNvSpPr>
            <a:spLocks noGrp="1"/>
          </p:cNvSpPr>
          <p:nvPr>
            <p:ph idx="1"/>
          </p:nvPr>
        </p:nvSpPr>
        <p:spPr>
          <a:xfrm>
            <a:off x="448733" y="2286000"/>
            <a:ext cx="7239000" cy="3581400"/>
          </a:xfrm>
        </p:spPr>
        <p:txBody>
          <a:bodyPr>
            <a:noAutofit/>
          </a:bodyPr>
          <a:lstStyle/>
          <a:p>
            <a:pPr>
              <a:buFont typeface="Wingdings" panose="05000000000000000000" pitchFamily="2" charset="2"/>
              <a:buChar char="§"/>
            </a:pPr>
            <a:r>
              <a:rPr lang="en-US" sz="2800" b="1" dirty="0" smtClean="0">
                <a:solidFill>
                  <a:schemeClr val="tx1"/>
                </a:solidFill>
                <a:latin typeface="Gulim" panose="020B0600000101010101" pitchFamily="34" charset="-127"/>
                <a:ea typeface="Gulim" panose="020B0600000101010101" pitchFamily="34" charset="-127"/>
              </a:rPr>
              <a:t>Consequence Events</a:t>
            </a:r>
          </a:p>
          <a:p>
            <a:pPr marL="627063" lvl="1">
              <a:spcBef>
                <a:spcPts val="2400"/>
              </a:spcBef>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Limit </a:t>
            </a:r>
            <a:r>
              <a:rPr lang="en-US" sz="2600" dirty="0" smtClean="0">
                <a:solidFill>
                  <a:schemeClr val="tx1"/>
                </a:solidFill>
                <a:latin typeface="Gulim" panose="020B0600000101010101" pitchFamily="34" charset="-127"/>
                <a:ea typeface="Gulim" panose="020B0600000101010101" pitchFamily="34" charset="-127"/>
              </a:rPr>
              <a:t>highly preferred activities </a:t>
            </a:r>
            <a:r>
              <a:rPr lang="en-US" sz="2600" dirty="0" smtClean="0">
                <a:solidFill>
                  <a:schemeClr val="tx1"/>
                </a:solidFill>
                <a:latin typeface="Gulim" panose="020B0600000101010101" pitchFamily="34" charset="-127"/>
                <a:ea typeface="Gulim" panose="020B0600000101010101" pitchFamily="34" charset="-127"/>
              </a:rPr>
              <a:t>                until </a:t>
            </a:r>
            <a:r>
              <a:rPr lang="en-US" sz="2600" dirty="0" smtClean="0">
                <a:solidFill>
                  <a:schemeClr val="tx1"/>
                </a:solidFill>
                <a:latin typeface="Gulim" panose="020B0600000101010101" pitchFamily="34" charset="-127"/>
                <a:ea typeface="Gulim" panose="020B0600000101010101" pitchFamily="34" charset="-127"/>
              </a:rPr>
              <a:t>after school </a:t>
            </a:r>
            <a:r>
              <a:rPr lang="en-US" sz="2600" dirty="0" smtClean="0">
                <a:solidFill>
                  <a:schemeClr val="tx1"/>
                </a:solidFill>
                <a:latin typeface="Gulim" panose="020B0600000101010101" pitchFamily="34" charset="-127"/>
                <a:ea typeface="Gulim" panose="020B0600000101010101" pitchFamily="34" charset="-127"/>
              </a:rPr>
              <a:t>hours</a:t>
            </a:r>
            <a:endParaRPr lang="en-US" sz="2600" dirty="0">
              <a:solidFill>
                <a:schemeClr val="tx1"/>
              </a:solidFill>
              <a:latin typeface="Gulim" panose="020B0600000101010101" pitchFamily="34" charset="-127"/>
              <a:ea typeface="Gulim" panose="020B0600000101010101" pitchFamily="34" charset="-127"/>
            </a:endParaRPr>
          </a:p>
          <a:p>
            <a:pPr marL="627063" lvl="1">
              <a:spcBef>
                <a:spcPts val="2400"/>
              </a:spcBef>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Reinforcement </a:t>
            </a:r>
            <a:r>
              <a:rPr lang="en-US" sz="2600" dirty="0" smtClean="0">
                <a:solidFill>
                  <a:schemeClr val="tx1"/>
                </a:solidFill>
                <a:latin typeface="Gulim" panose="020B0600000101010101" pitchFamily="34" charset="-127"/>
                <a:ea typeface="Gulim" panose="020B0600000101010101" pitchFamily="34" charset="-127"/>
              </a:rPr>
              <a:t>system for </a:t>
            </a:r>
            <a:r>
              <a:rPr lang="en-US" sz="2600" dirty="0" smtClean="0">
                <a:solidFill>
                  <a:schemeClr val="tx1"/>
                </a:solidFill>
                <a:latin typeface="Gulim" panose="020B0600000101010101" pitchFamily="34" charset="-127"/>
                <a:ea typeface="Gulim" panose="020B0600000101010101" pitchFamily="34" charset="-127"/>
              </a:rPr>
              <a:t>attendance</a:t>
            </a:r>
          </a:p>
          <a:p>
            <a:pPr marL="627063" lvl="1">
              <a:spcBef>
                <a:spcPts val="2400"/>
              </a:spcBef>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No free for nonattendance</a:t>
            </a:r>
            <a:endParaRPr lang="en-US" sz="2600" dirty="0" smtClean="0">
              <a:solidFill>
                <a:schemeClr val="tx1"/>
              </a:solidFill>
              <a:latin typeface="Gulim" panose="020B0600000101010101" pitchFamily="34" charset="-127"/>
              <a:ea typeface="Gulim" panose="020B0600000101010101" pitchFamily="34" charset="-127"/>
            </a:endParaRPr>
          </a:p>
          <a:p>
            <a:pPr>
              <a:buFont typeface="Wingdings" panose="05000000000000000000" pitchFamily="2" charset="2"/>
              <a:buChar char="§"/>
            </a:pPr>
            <a:endParaRPr lang="en-US" sz="2600" dirty="0">
              <a:solidFill>
                <a:schemeClr val="tx1"/>
              </a:solidFill>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4101465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5291" y="439630"/>
            <a:ext cx="9144909" cy="6342170"/>
          </a:xfrm>
          <a:prstGeom prst="rect">
            <a:avLst/>
          </a:prstGeom>
        </p:spPr>
      </p:pic>
    </p:spTree>
    <p:extLst>
      <p:ext uri="{BB962C8B-B14F-4D97-AF65-F5344CB8AC3E}">
        <p14:creationId xmlns:p14="http://schemas.microsoft.com/office/powerpoint/2010/main" val="122494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2000" y="304800"/>
            <a:ext cx="7024744" cy="990600"/>
          </a:xfrm>
        </p:spPr>
        <p:txBody>
          <a:bodyPr>
            <a:normAutofit/>
          </a:bodyPr>
          <a:lstStyle/>
          <a:p>
            <a:r>
              <a:rPr lang="en-US" sz="4000" b="1" dirty="0" smtClean="0">
                <a:solidFill>
                  <a:schemeClr val="accent4">
                    <a:lumMod val="50000"/>
                  </a:schemeClr>
                </a:solidFill>
                <a:latin typeface="Gulim" panose="020B0600000101010101" pitchFamily="34" charset="-127"/>
                <a:ea typeface="Gulim" panose="020B0600000101010101" pitchFamily="34" charset="-127"/>
              </a:rPr>
              <a:t>Ideal </a:t>
            </a:r>
            <a:r>
              <a:rPr lang="en-US" sz="4000" b="1" dirty="0" smtClean="0">
                <a:solidFill>
                  <a:schemeClr val="accent4">
                    <a:lumMod val="50000"/>
                  </a:schemeClr>
                </a:solidFill>
                <a:latin typeface="Gulim" panose="020B0600000101010101" pitchFamily="34" charset="-127"/>
                <a:ea typeface="Gulim" panose="020B0600000101010101" pitchFamily="34" charset="-127"/>
              </a:rPr>
              <a:t>Re-Entry Team</a:t>
            </a:r>
            <a:endParaRPr lang="en-US" sz="4000" b="1" dirty="0">
              <a:solidFill>
                <a:schemeClr val="accent4">
                  <a:lumMod val="50000"/>
                </a:schemeClr>
              </a:solidFill>
              <a:latin typeface="Gulim" panose="020B0600000101010101" pitchFamily="34" charset="-127"/>
              <a:ea typeface="Gulim" panose="020B0600000101010101" pitchFamily="34" charset="-127"/>
            </a:endParaRPr>
          </a:p>
        </p:txBody>
      </p:sp>
      <p:sp>
        <p:nvSpPr>
          <p:cNvPr id="7" name="Content Placeholder 6"/>
          <p:cNvSpPr>
            <a:spLocks noGrp="1"/>
          </p:cNvSpPr>
          <p:nvPr>
            <p:ph idx="1"/>
          </p:nvPr>
        </p:nvSpPr>
        <p:spPr>
          <a:xfrm>
            <a:off x="838200" y="1295400"/>
            <a:ext cx="6477000" cy="5410200"/>
          </a:xfrm>
        </p:spPr>
        <p:txBody>
          <a:bodyPr>
            <a:noAutofit/>
          </a:bodyPr>
          <a:lstStyle/>
          <a:p>
            <a:pPr>
              <a:buFont typeface="Wingdings" panose="05000000000000000000" pitchFamily="2" charset="2"/>
              <a:buChar char="§"/>
            </a:pPr>
            <a:r>
              <a:rPr lang="en-US" sz="2600" b="1" dirty="0" smtClean="0">
                <a:latin typeface="Gulim" panose="020B0600000101010101" pitchFamily="34" charset="-127"/>
                <a:ea typeface="Gulim" panose="020B0600000101010101" pitchFamily="34" charset="-127"/>
              </a:rPr>
              <a:t>School</a:t>
            </a:r>
          </a:p>
          <a:p>
            <a:pPr marL="568325" lvl="1">
              <a:buFont typeface="Wingdings" panose="05000000000000000000" pitchFamily="2" charset="2"/>
              <a:buChar char="§"/>
            </a:pPr>
            <a:r>
              <a:rPr lang="en-US" sz="2200" dirty="0" smtClean="0">
                <a:latin typeface="Gulim" panose="020B0600000101010101" pitchFamily="34" charset="-127"/>
                <a:ea typeface="Gulim" panose="020B0600000101010101" pitchFamily="34" charset="-127"/>
              </a:rPr>
              <a:t>Carefully </a:t>
            </a:r>
            <a:r>
              <a:rPr lang="en-US" sz="2200" dirty="0">
                <a:latin typeface="Gulim" panose="020B0600000101010101" pitchFamily="34" charset="-127"/>
                <a:ea typeface="Gulim" panose="020B0600000101010101" pitchFamily="34" charset="-127"/>
              </a:rPr>
              <a:t>selected Ed </a:t>
            </a:r>
            <a:r>
              <a:rPr lang="en-US" sz="2200" dirty="0" smtClean="0">
                <a:latin typeface="Gulim" panose="020B0600000101010101" pitchFamily="34" charset="-127"/>
                <a:ea typeface="Gulim" panose="020B0600000101010101" pitchFamily="34" charset="-127"/>
              </a:rPr>
              <a:t>Tech</a:t>
            </a:r>
          </a:p>
          <a:p>
            <a:pPr marL="568325" lvl="1">
              <a:buFont typeface="Wingdings" panose="05000000000000000000" pitchFamily="2" charset="2"/>
              <a:buChar char="§"/>
            </a:pPr>
            <a:r>
              <a:rPr lang="en-US" sz="2200" dirty="0" smtClean="0">
                <a:latin typeface="Gulim" panose="020B0600000101010101" pitchFamily="34" charset="-127"/>
                <a:ea typeface="Gulim" panose="020B0600000101010101" pitchFamily="34" charset="-127"/>
              </a:rPr>
              <a:t>Flexible </a:t>
            </a:r>
            <a:r>
              <a:rPr lang="en-US" sz="2200" dirty="0" smtClean="0">
                <a:latin typeface="Gulim" panose="020B0600000101010101" pitchFamily="34" charset="-127"/>
                <a:ea typeface="Gulim" panose="020B0600000101010101" pitchFamily="34" charset="-127"/>
              </a:rPr>
              <a:t>touchstone school </a:t>
            </a:r>
            <a:r>
              <a:rPr lang="en-US" sz="2200" dirty="0" smtClean="0">
                <a:latin typeface="Gulim" panose="020B0600000101010101" pitchFamily="34" charset="-127"/>
                <a:ea typeface="Gulim" panose="020B0600000101010101" pitchFamily="34" charset="-127"/>
              </a:rPr>
              <a:t>staff</a:t>
            </a:r>
          </a:p>
          <a:p>
            <a:pPr marL="568325" lvl="1">
              <a:buFont typeface="Wingdings" panose="05000000000000000000" pitchFamily="2" charset="2"/>
              <a:buChar char="§"/>
            </a:pPr>
            <a:r>
              <a:rPr lang="en-US" sz="2200" dirty="0" smtClean="0">
                <a:latin typeface="Gulim" panose="020B0600000101010101" pitchFamily="34" charset="-127"/>
                <a:ea typeface="Gulim" panose="020B0600000101010101" pitchFamily="34" charset="-127"/>
              </a:rPr>
              <a:t>LCSW </a:t>
            </a:r>
            <a:r>
              <a:rPr lang="en-US" sz="2200" dirty="0" smtClean="0">
                <a:latin typeface="Gulim" panose="020B0600000101010101" pitchFamily="34" charset="-127"/>
                <a:ea typeface="Gulim" panose="020B0600000101010101" pitchFamily="34" charset="-127"/>
              </a:rPr>
              <a:t>and BCBA working in </a:t>
            </a:r>
            <a:r>
              <a:rPr lang="en-US" sz="2200" dirty="0" smtClean="0">
                <a:latin typeface="Gulim" panose="020B0600000101010101" pitchFamily="34" charset="-127"/>
                <a:ea typeface="Gulim" panose="020B0600000101010101" pitchFamily="34" charset="-127"/>
              </a:rPr>
              <a:t>concert</a:t>
            </a:r>
          </a:p>
          <a:p>
            <a:pPr marL="568325" lvl="1">
              <a:buFont typeface="Wingdings" panose="05000000000000000000" pitchFamily="2" charset="2"/>
              <a:buChar char="§"/>
            </a:pPr>
            <a:r>
              <a:rPr lang="en-US" sz="2200" dirty="0" smtClean="0">
                <a:latin typeface="Gulim" panose="020B0600000101010101" pitchFamily="34" charset="-127"/>
                <a:ea typeface="Gulim" panose="020B0600000101010101" pitchFamily="34" charset="-127"/>
              </a:rPr>
              <a:t>Administrator</a:t>
            </a:r>
            <a:endParaRPr lang="en-US" sz="2200" dirty="0" smtClean="0">
              <a:latin typeface="Gulim" panose="020B0600000101010101" pitchFamily="34" charset="-127"/>
              <a:ea typeface="Gulim" panose="020B0600000101010101" pitchFamily="34" charset="-127"/>
            </a:endParaRPr>
          </a:p>
          <a:p>
            <a:pPr marL="334963" indent="0">
              <a:buNone/>
            </a:pPr>
            <a:endParaRPr lang="en-US" sz="100" dirty="0" smtClean="0">
              <a:latin typeface="Gulim" panose="020B0600000101010101" pitchFamily="34" charset="-127"/>
              <a:ea typeface="Gulim" panose="020B0600000101010101" pitchFamily="34" charset="-127"/>
            </a:endParaRPr>
          </a:p>
          <a:p>
            <a:pPr>
              <a:buFont typeface="Wingdings" panose="05000000000000000000" pitchFamily="2" charset="2"/>
              <a:buChar char="§"/>
            </a:pPr>
            <a:r>
              <a:rPr lang="en-US" sz="2600" b="1" dirty="0" smtClean="0">
                <a:latin typeface="Gulim" panose="020B0600000101010101" pitchFamily="34" charset="-127"/>
                <a:ea typeface="Gulim" panose="020B0600000101010101" pitchFamily="34" charset="-127"/>
              </a:rPr>
              <a:t>Community</a:t>
            </a:r>
          </a:p>
          <a:p>
            <a:pPr marL="568325" lvl="1">
              <a:buFont typeface="Wingdings" panose="05000000000000000000" pitchFamily="2" charset="2"/>
              <a:buChar char="§"/>
            </a:pPr>
            <a:r>
              <a:rPr lang="en-US" sz="2200" dirty="0" smtClean="0">
                <a:latin typeface="Gulim" panose="020B0600000101010101" pitchFamily="34" charset="-127"/>
                <a:ea typeface="Gulim" panose="020B0600000101010101" pitchFamily="34" charset="-127"/>
              </a:rPr>
              <a:t>Parent</a:t>
            </a:r>
            <a:endParaRPr lang="en-US" sz="2200" dirty="0">
              <a:latin typeface="Gulim" panose="020B0600000101010101" pitchFamily="34" charset="-127"/>
              <a:ea typeface="Gulim" panose="020B0600000101010101" pitchFamily="34" charset="-127"/>
            </a:endParaRPr>
          </a:p>
          <a:p>
            <a:pPr marL="568325" lvl="1">
              <a:buFont typeface="Wingdings" panose="05000000000000000000" pitchFamily="2" charset="2"/>
              <a:buChar char="§"/>
            </a:pPr>
            <a:r>
              <a:rPr lang="en-US" sz="2200" u="sng" dirty="0" smtClean="0">
                <a:latin typeface="Gulim" panose="020B0600000101010101" pitchFamily="34" charset="-127"/>
                <a:ea typeface="Gulim" panose="020B0600000101010101" pitchFamily="34" charset="-127"/>
              </a:rPr>
              <a:t>Family</a:t>
            </a:r>
            <a:r>
              <a:rPr lang="en-US" sz="2200" dirty="0" smtClean="0">
                <a:latin typeface="Gulim" panose="020B0600000101010101" pitchFamily="34" charset="-127"/>
                <a:ea typeface="Gulim" panose="020B0600000101010101" pitchFamily="34" charset="-127"/>
              </a:rPr>
              <a:t> </a:t>
            </a:r>
            <a:r>
              <a:rPr lang="en-US" sz="2200" dirty="0" smtClean="0">
                <a:latin typeface="Gulim" panose="020B0600000101010101" pitchFamily="34" charset="-127"/>
                <a:ea typeface="Gulim" panose="020B0600000101010101" pitchFamily="34" charset="-127"/>
              </a:rPr>
              <a:t>Therapist </a:t>
            </a:r>
            <a:endParaRPr lang="en-US" sz="2200" dirty="0" smtClean="0">
              <a:latin typeface="Gulim" panose="020B0600000101010101" pitchFamily="34" charset="-127"/>
              <a:ea typeface="Gulim" panose="020B0600000101010101" pitchFamily="34" charset="-127"/>
            </a:endParaRPr>
          </a:p>
          <a:p>
            <a:pPr marL="568325" lvl="1">
              <a:buFont typeface="Wingdings" panose="05000000000000000000" pitchFamily="2" charset="2"/>
              <a:buChar char="§"/>
            </a:pPr>
            <a:r>
              <a:rPr lang="en-US" sz="2200" dirty="0" smtClean="0">
                <a:latin typeface="Gulim" panose="020B0600000101010101" pitchFamily="34" charset="-127"/>
                <a:ea typeface="Gulim" panose="020B0600000101010101" pitchFamily="34" charset="-127"/>
              </a:rPr>
              <a:t>Flexible BHP</a:t>
            </a:r>
            <a:endParaRPr lang="en-US" sz="2200" dirty="0">
              <a:latin typeface="Gulim" panose="020B0600000101010101" pitchFamily="34" charset="-127"/>
              <a:ea typeface="Gulim" panose="020B0600000101010101" pitchFamily="34" charset="-127"/>
            </a:endParaRPr>
          </a:p>
          <a:p>
            <a:pPr marL="568325" lvl="1">
              <a:buFont typeface="Wingdings" panose="05000000000000000000" pitchFamily="2" charset="2"/>
              <a:buChar char="§"/>
            </a:pPr>
            <a:r>
              <a:rPr lang="en-US" sz="2200" dirty="0" smtClean="0">
                <a:latin typeface="Gulim" panose="020B0600000101010101" pitchFamily="34" charset="-127"/>
                <a:ea typeface="Gulim" panose="020B0600000101010101" pitchFamily="34" charset="-127"/>
              </a:rPr>
              <a:t>Prescriber</a:t>
            </a:r>
            <a:endParaRPr lang="en-US" sz="2200" dirty="0">
              <a:latin typeface="Gulim" panose="020B0600000101010101" pitchFamily="34" charset="-127"/>
              <a:ea typeface="Gulim" panose="020B0600000101010101" pitchFamily="34" charset="-127"/>
            </a:endParaRPr>
          </a:p>
          <a:p>
            <a:pPr marL="568325" lvl="1">
              <a:buFont typeface="Wingdings" panose="05000000000000000000" pitchFamily="2" charset="2"/>
              <a:buChar char="§"/>
            </a:pPr>
            <a:r>
              <a:rPr lang="en-US" sz="2200" dirty="0" smtClean="0">
                <a:latin typeface="Gulim" panose="020B0600000101010101" pitchFamily="34" charset="-127"/>
                <a:ea typeface="Gulim" panose="020B0600000101010101" pitchFamily="34" charset="-127"/>
              </a:rPr>
              <a:t>Case </a:t>
            </a:r>
            <a:r>
              <a:rPr lang="en-US" sz="2200" dirty="0">
                <a:latin typeface="Gulim" panose="020B0600000101010101" pitchFamily="34" charset="-127"/>
                <a:ea typeface="Gulim" panose="020B0600000101010101" pitchFamily="34" charset="-127"/>
              </a:rPr>
              <a:t>Manager</a:t>
            </a:r>
          </a:p>
          <a:p>
            <a:pPr marL="392113" indent="0">
              <a:buNone/>
            </a:pPr>
            <a:endParaRPr lang="en-US" sz="2800" dirty="0">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19180083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267" y="533400"/>
            <a:ext cx="5181600" cy="1143000"/>
          </a:xfrm>
        </p:spPr>
        <p:txBody>
          <a:bodyPr>
            <a:normAutofit/>
          </a:bodyPr>
          <a:lstStyle/>
          <a:p>
            <a:r>
              <a:rPr lang="en-US" b="1" dirty="0" smtClean="0">
                <a:solidFill>
                  <a:schemeClr val="accent4">
                    <a:lumMod val="50000"/>
                  </a:schemeClr>
                </a:solidFill>
              </a:rPr>
              <a:t>Re-Entry Plan Rules</a:t>
            </a:r>
            <a:endParaRPr lang="en-US" b="1" dirty="0">
              <a:solidFill>
                <a:schemeClr val="accent4">
                  <a:lumMod val="50000"/>
                </a:schemeClr>
              </a:solidFill>
            </a:endParaRPr>
          </a:p>
        </p:txBody>
      </p:sp>
      <p:sp>
        <p:nvSpPr>
          <p:cNvPr id="3" name="Content Placeholder 2"/>
          <p:cNvSpPr>
            <a:spLocks noGrp="1"/>
          </p:cNvSpPr>
          <p:nvPr>
            <p:ph idx="1"/>
          </p:nvPr>
        </p:nvSpPr>
        <p:spPr>
          <a:xfrm>
            <a:off x="313267" y="1566333"/>
            <a:ext cx="6934200" cy="5562600"/>
          </a:xfrm>
        </p:spPr>
        <p:txBody>
          <a:bodyPr>
            <a:noAutofit/>
          </a:bodyPr>
          <a:lstStyle/>
          <a:p>
            <a:pPr>
              <a:spcBef>
                <a:spcPts val="600"/>
              </a:spcBef>
              <a:buFont typeface="Wingdings" panose="05000000000000000000" pitchFamily="2" charset="2"/>
              <a:buChar char="§"/>
            </a:pPr>
            <a:r>
              <a:rPr lang="en-US" sz="2400" dirty="0" smtClean="0">
                <a:latin typeface="Gulim" panose="020B0600000101010101" pitchFamily="34" charset="-127"/>
                <a:ea typeface="Gulim" panose="020B0600000101010101" pitchFamily="34" charset="-127"/>
              </a:rPr>
              <a:t>Write one (see handout</a:t>
            </a:r>
            <a:r>
              <a:rPr lang="en-US" sz="2400" dirty="0" smtClean="0">
                <a:latin typeface="Gulim" panose="020B0600000101010101" pitchFamily="34" charset="-127"/>
                <a:ea typeface="Gulim" panose="020B0600000101010101" pitchFamily="34" charset="-127"/>
              </a:rPr>
              <a:t>)</a:t>
            </a:r>
            <a:endParaRPr lang="en-US" sz="2400" dirty="0">
              <a:latin typeface="Gulim" panose="020B0600000101010101" pitchFamily="34" charset="-127"/>
              <a:ea typeface="Gulim" panose="020B0600000101010101" pitchFamily="34" charset="-127"/>
            </a:endParaRPr>
          </a:p>
          <a:p>
            <a:pPr>
              <a:spcBef>
                <a:spcPts val="1800"/>
              </a:spcBef>
              <a:buFont typeface="Wingdings" panose="05000000000000000000" pitchFamily="2" charset="2"/>
              <a:buChar char="§"/>
            </a:pPr>
            <a:r>
              <a:rPr lang="en-US" sz="2400" dirty="0" smtClean="0">
                <a:latin typeface="Gulim" panose="020B0600000101010101" pitchFamily="34" charset="-127"/>
                <a:ea typeface="Gulim" panose="020B0600000101010101" pitchFamily="34" charset="-127"/>
              </a:rPr>
              <a:t>Establish the plan well in advance of implementation to give everyone time to ask questions, get organized, and change their </a:t>
            </a:r>
            <a:r>
              <a:rPr lang="en-US" sz="2400" dirty="0" smtClean="0">
                <a:latin typeface="Gulim" panose="020B0600000101010101" pitchFamily="34" charset="-127"/>
                <a:ea typeface="Gulim" panose="020B0600000101010101" pitchFamily="34" charset="-127"/>
              </a:rPr>
              <a:t>mind </a:t>
            </a:r>
            <a:endParaRPr lang="en-US" sz="2400" dirty="0" smtClean="0">
              <a:latin typeface="Gulim" panose="020B0600000101010101" pitchFamily="34" charset="-127"/>
              <a:ea typeface="Gulim" panose="020B0600000101010101" pitchFamily="34" charset="-127"/>
            </a:endParaRPr>
          </a:p>
          <a:p>
            <a:pPr>
              <a:spcBef>
                <a:spcPts val="1800"/>
              </a:spcBef>
              <a:buFont typeface="Wingdings" panose="05000000000000000000" pitchFamily="2" charset="2"/>
              <a:buChar char="§"/>
            </a:pPr>
            <a:r>
              <a:rPr lang="en-US" sz="2400" dirty="0" smtClean="0">
                <a:latin typeface="Gulim" panose="020B0600000101010101" pitchFamily="34" charset="-127"/>
                <a:ea typeface="Gulim" panose="020B0600000101010101" pitchFamily="34" charset="-127"/>
              </a:rPr>
              <a:t>Ensure full understanding of the plan by all parties. Use video, visual supports, etc. as </a:t>
            </a:r>
            <a:r>
              <a:rPr lang="en-US" sz="2400" dirty="0" smtClean="0">
                <a:latin typeface="Gulim" panose="020B0600000101010101" pitchFamily="34" charset="-127"/>
                <a:ea typeface="Gulim" panose="020B0600000101010101" pitchFamily="34" charset="-127"/>
              </a:rPr>
              <a:t>needed  </a:t>
            </a:r>
            <a:endParaRPr lang="en-US" sz="2400" dirty="0">
              <a:latin typeface="Gulim" panose="020B0600000101010101" pitchFamily="34" charset="-127"/>
              <a:ea typeface="Gulim" panose="020B0600000101010101" pitchFamily="34" charset="-127"/>
            </a:endParaRPr>
          </a:p>
          <a:p>
            <a:pPr>
              <a:spcBef>
                <a:spcPts val="1800"/>
              </a:spcBef>
              <a:buFont typeface="Wingdings" panose="05000000000000000000" pitchFamily="2" charset="2"/>
              <a:buChar char="§"/>
            </a:pPr>
            <a:r>
              <a:rPr lang="en-US" sz="2400" dirty="0" smtClean="0">
                <a:latin typeface="Gulim" panose="020B0600000101010101" pitchFamily="34" charset="-127"/>
                <a:ea typeface="Gulim" panose="020B0600000101010101" pitchFamily="34" charset="-127"/>
              </a:rPr>
              <a:t>Involve parents on site at school ONLY if necessary and concurrently develop a plan for fading them </a:t>
            </a:r>
            <a:r>
              <a:rPr lang="en-US" sz="2400" dirty="0" smtClean="0">
                <a:latin typeface="Gulim" panose="020B0600000101010101" pitchFamily="34" charset="-127"/>
                <a:ea typeface="Gulim" panose="020B0600000101010101" pitchFamily="34" charset="-127"/>
              </a:rPr>
              <a:t>out </a:t>
            </a:r>
            <a:endParaRPr lang="en-US" sz="2400" dirty="0" smtClean="0">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3289381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52600" y="152400"/>
            <a:ext cx="5212080" cy="6479995"/>
          </a:xfrm>
          <a:prstGeom prst="rect">
            <a:avLst/>
          </a:prstGeom>
        </p:spPr>
      </p:pic>
    </p:spTree>
    <p:extLst>
      <p:ext uri="{BB962C8B-B14F-4D97-AF65-F5344CB8AC3E}">
        <p14:creationId xmlns:p14="http://schemas.microsoft.com/office/powerpoint/2010/main" val="18536559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57400" y="269520"/>
            <a:ext cx="5029200" cy="6588480"/>
          </a:xfrm>
          <a:prstGeom prst="rect">
            <a:avLst/>
          </a:prstGeom>
        </p:spPr>
      </p:pic>
    </p:spTree>
    <p:extLst>
      <p:ext uri="{BB962C8B-B14F-4D97-AF65-F5344CB8AC3E}">
        <p14:creationId xmlns:p14="http://schemas.microsoft.com/office/powerpoint/2010/main" val="24564517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95400"/>
            <a:ext cx="7162800" cy="5562600"/>
          </a:xfrm>
        </p:spPr>
        <p:txBody>
          <a:bodyPr>
            <a:normAutofit fontScale="92500"/>
          </a:bodyPr>
          <a:lstStyle/>
          <a:p>
            <a:pPr>
              <a:lnSpc>
                <a:spcPct val="124000"/>
              </a:lnSpc>
              <a:buFont typeface="Wingdings" panose="05000000000000000000" pitchFamily="2" charset="2"/>
              <a:buChar char="§"/>
            </a:pPr>
            <a:r>
              <a:rPr lang="en-US" sz="2400" b="1" dirty="0" smtClean="0">
                <a:solidFill>
                  <a:schemeClr val="tx1"/>
                </a:solidFill>
                <a:latin typeface="Gulim" panose="020B0600000101010101" pitchFamily="34" charset="-127"/>
                <a:ea typeface="Gulim" panose="020B0600000101010101" pitchFamily="34" charset="-127"/>
              </a:rPr>
              <a:t>When student has had multiple placement failures, do not include a step back in the plan. </a:t>
            </a:r>
            <a:endParaRPr lang="en-US" sz="2400" b="1" dirty="0" smtClean="0">
              <a:solidFill>
                <a:schemeClr val="tx1"/>
              </a:solidFill>
              <a:latin typeface="Gulim" panose="020B0600000101010101" pitchFamily="34" charset="-127"/>
              <a:ea typeface="Gulim" panose="020B0600000101010101" pitchFamily="34" charset="-127"/>
            </a:endParaRPr>
          </a:p>
          <a:p>
            <a:pPr lvl="1">
              <a:lnSpc>
                <a:spcPct val="124000"/>
              </a:lnSpc>
              <a:spcBef>
                <a:spcPts val="1200"/>
              </a:spcBef>
              <a:buFont typeface="Wingdings" panose="05000000000000000000" pitchFamily="2" charset="2"/>
              <a:buChar char="§"/>
            </a:pPr>
            <a:r>
              <a:rPr lang="en-US" sz="2200" dirty="0" smtClean="0">
                <a:solidFill>
                  <a:schemeClr val="tx1"/>
                </a:solidFill>
                <a:latin typeface="Gulim" panose="020B0600000101010101" pitchFamily="34" charset="-127"/>
                <a:ea typeface="Gulim" panose="020B0600000101010101" pitchFamily="34" charset="-127"/>
              </a:rPr>
              <a:t>Instead</a:t>
            </a:r>
            <a:r>
              <a:rPr lang="en-US" sz="2200" dirty="0" smtClean="0">
                <a:solidFill>
                  <a:schemeClr val="tx1"/>
                </a:solidFill>
                <a:latin typeface="Gulim" panose="020B0600000101010101" pitchFamily="34" charset="-127"/>
                <a:ea typeface="Gulim" panose="020B0600000101010101" pitchFamily="34" charset="-127"/>
              </a:rPr>
              <a:t>, ensure that the expectation for attendance is sufficiently low that it can be easily attained. </a:t>
            </a:r>
          </a:p>
          <a:p>
            <a:pPr>
              <a:lnSpc>
                <a:spcPct val="124000"/>
              </a:lnSpc>
              <a:spcBef>
                <a:spcPts val="1200"/>
              </a:spcBef>
              <a:buFont typeface="Wingdings" panose="05000000000000000000" pitchFamily="2" charset="2"/>
              <a:buChar char="§"/>
            </a:pPr>
            <a:r>
              <a:rPr lang="en-US" sz="2400" b="1" dirty="0" smtClean="0">
                <a:solidFill>
                  <a:schemeClr val="tx1"/>
                </a:solidFill>
                <a:latin typeface="Gulim" panose="020B0600000101010101" pitchFamily="34" charset="-127"/>
                <a:ea typeface="Gulim" panose="020B0600000101010101" pitchFamily="34" charset="-127"/>
              </a:rPr>
              <a:t>Don’t allow student to exceed the expectation for attendance (hours per day, number of days) and don’t request that they stay – no matter how well the day is going. </a:t>
            </a:r>
            <a:endParaRPr lang="en-US" sz="2400" b="1" dirty="0" smtClean="0">
              <a:solidFill>
                <a:schemeClr val="tx1"/>
              </a:solidFill>
              <a:latin typeface="Gulim" panose="020B0600000101010101" pitchFamily="34" charset="-127"/>
              <a:ea typeface="Gulim" panose="020B0600000101010101" pitchFamily="34" charset="-127"/>
            </a:endParaRPr>
          </a:p>
          <a:p>
            <a:pPr lvl="1">
              <a:lnSpc>
                <a:spcPct val="124000"/>
              </a:lnSpc>
              <a:spcBef>
                <a:spcPts val="1200"/>
              </a:spcBef>
              <a:buFont typeface="Wingdings" panose="05000000000000000000" pitchFamily="2" charset="2"/>
              <a:buChar char="§"/>
            </a:pPr>
            <a:r>
              <a:rPr lang="en-US" sz="2200" dirty="0" smtClean="0">
                <a:solidFill>
                  <a:schemeClr val="tx1"/>
                </a:solidFill>
                <a:latin typeface="Gulim" panose="020B0600000101010101" pitchFamily="34" charset="-127"/>
                <a:ea typeface="Gulim" panose="020B0600000101010101" pitchFamily="34" charset="-127"/>
              </a:rPr>
              <a:t>Instead</a:t>
            </a:r>
            <a:r>
              <a:rPr lang="en-US" sz="2200" dirty="0" smtClean="0">
                <a:solidFill>
                  <a:schemeClr val="tx1"/>
                </a:solidFill>
                <a:latin typeface="Gulim" panose="020B0600000101010101" pitchFamily="34" charset="-127"/>
                <a:ea typeface="Gulim" panose="020B0600000101010101" pitchFamily="34" charset="-127"/>
              </a:rPr>
              <a:t>, let the student know that you will let the team know of their interest and they will develop a new plan.</a:t>
            </a:r>
          </a:p>
        </p:txBody>
      </p:sp>
      <p:sp>
        <p:nvSpPr>
          <p:cNvPr id="4" name="Title 1"/>
          <p:cNvSpPr txBox="1">
            <a:spLocks/>
          </p:cNvSpPr>
          <p:nvPr/>
        </p:nvSpPr>
        <p:spPr>
          <a:xfrm>
            <a:off x="304800" y="381000"/>
            <a:ext cx="5486400" cy="68580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dirty="0" smtClean="0">
                <a:solidFill>
                  <a:schemeClr val="accent4">
                    <a:lumMod val="50000"/>
                  </a:schemeClr>
                </a:solidFill>
              </a:rPr>
              <a:t>Re-Entry Plan Rules</a:t>
            </a:r>
            <a:endParaRPr lang="en-US" sz="3600" b="1" dirty="0">
              <a:solidFill>
                <a:schemeClr val="accent4">
                  <a:lumMod val="50000"/>
                </a:schemeClr>
              </a:solidFill>
            </a:endParaRPr>
          </a:p>
        </p:txBody>
      </p:sp>
    </p:spTree>
    <p:extLst>
      <p:ext uri="{BB962C8B-B14F-4D97-AF65-F5344CB8AC3E}">
        <p14:creationId xmlns:p14="http://schemas.microsoft.com/office/powerpoint/2010/main" val="4319488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3429000" cy="572536"/>
          </a:xfrm>
        </p:spPr>
        <p:txBody>
          <a:bodyPr>
            <a:noAutofit/>
          </a:bodyPr>
          <a:lstStyle/>
          <a:p>
            <a:r>
              <a:rPr lang="en-US" sz="4000" b="1" dirty="0" smtClean="0">
                <a:solidFill>
                  <a:schemeClr val="accent4">
                    <a:lumMod val="50000"/>
                  </a:schemeClr>
                </a:solidFill>
                <a:latin typeface="Gulim" panose="020B0600000101010101" pitchFamily="34" charset="-127"/>
                <a:ea typeface="Gulim" panose="020B0600000101010101" pitchFamily="34" charset="-127"/>
              </a:rPr>
              <a:t>Please Don’t</a:t>
            </a:r>
            <a:endParaRPr lang="en-US" sz="4000"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Content Placeholder 2"/>
          <p:cNvSpPr>
            <a:spLocks noGrp="1"/>
          </p:cNvSpPr>
          <p:nvPr>
            <p:ph idx="1"/>
          </p:nvPr>
        </p:nvSpPr>
        <p:spPr>
          <a:xfrm>
            <a:off x="266700" y="1828800"/>
            <a:ext cx="6591300" cy="4648200"/>
          </a:xfrm>
        </p:spPr>
        <p:txBody>
          <a:bodyPr>
            <a:noAutofit/>
          </a:bodyPr>
          <a:lstStyle/>
          <a:p>
            <a:pPr>
              <a:spcBef>
                <a:spcPts val="1800"/>
              </a:spcBef>
              <a:buFont typeface="Wingdings" panose="05000000000000000000" pitchFamily="2" charset="2"/>
              <a:buChar char="§"/>
            </a:pPr>
            <a:r>
              <a:rPr lang="en-US" sz="2800" dirty="0" smtClean="0">
                <a:solidFill>
                  <a:schemeClr val="tx1"/>
                </a:solidFill>
                <a:latin typeface="Gulim" panose="020B0600000101010101" pitchFamily="34" charset="-127"/>
                <a:ea typeface="Gulim" panose="020B0600000101010101" pitchFamily="34" charset="-127"/>
              </a:rPr>
              <a:t>Rush the </a:t>
            </a:r>
            <a:r>
              <a:rPr lang="en-US" sz="2800" dirty="0" smtClean="0">
                <a:solidFill>
                  <a:schemeClr val="tx1"/>
                </a:solidFill>
                <a:latin typeface="Gulim" panose="020B0600000101010101" pitchFamily="34" charset="-127"/>
                <a:ea typeface="Gulim" panose="020B0600000101010101" pitchFamily="34" charset="-127"/>
              </a:rPr>
              <a:t>process</a:t>
            </a:r>
            <a:endParaRPr lang="en-US" sz="2800" dirty="0" smtClean="0">
              <a:solidFill>
                <a:schemeClr val="tx1"/>
              </a:solidFill>
              <a:latin typeface="Gulim" panose="020B0600000101010101" pitchFamily="34" charset="-127"/>
              <a:ea typeface="Gulim" panose="020B0600000101010101" pitchFamily="34" charset="-127"/>
            </a:endParaRPr>
          </a:p>
          <a:p>
            <a:pPr>
              <a:spcBef>
                <a:spcPts val="1800"/>
              </a:spcBef>
              <a:buFont typeface="Wingdings" panose="05000000000000000000" pitchFamily="2" charset="2"/>
              <a:buChar char="§"/>
            </a:pPr>
            <a:r>
              <a:rPr lang="en-US" sz="2800" dirty="0" smtClean="0">
                <a:solidFill>
                  <a:schemeClr val="tx1"/>
                </a:solidFill>
                <a:latin typeface="Gulim" panose="020B0600000101010101" pitchFamily="34" charset="-127"/>
                <a:ea typeface="Gulim" panose="020B0600000101010101" pitchFamily="34" charset="-127"/>
              </a:rPr>
              <a:t>Let the lawyers override clinicians who do this for a living</a:t>
            </a:r>
          </a:p>
          <a:p>
            <a:pPr lvl="1">
              <a:spcBef>
                <a:spcPts val="1200"/>
              </a:spcBef>
              <a:buFont typeface="Wingdings" panose="05000000000000000000" pitchFamily="2" charset="2"/>
              <a:buChar char="§"/>
            </a:pPr>
            <a:r>
              <a:rPr lang="en-US" sz="2600" dirty="0" smtClean="0">
                <a:solidFill>
                  <a:schemeClr val="tx1"/>
                </a:solidFill>
                <a:latin typeface="Gulim" panose="020B0600000101010101" pitchFamily="34" charset="-127"/>
                <a:ea typeface="Gulim" panose="020B0600000101010101" pitchFamily="34" charset="-127"/>
              </a:rPr>
              <a:t>The objective is progress, not                   meeting arbitrary deadlines</a:t>
            </a:r>
          </a:p>
          <a:p>
            <a:pPr>
              <a:spcBef>
                <a:spcPts val="1800"/>
              </a:spcBef>
              <a:buFont typeface="Wingdings" panose="05000000000000000000" pitchFamily="2" charset="2"/>
              <a:buChar char="§"/>
            </a:pPr>
            <a:r>
              <a:rPr lang="en-US" sz="2800" dirty="0">
                <a:solidFill>
                  <a:schemeClr val="tx1"/>
                </a:solidFill>
                <a:latin typeface="Gulim" panose="020B0600000101010101" pitchFamily="34" charset="-127"/>
                <a:ea typeface="Gulim" panose="020B0600000101010101" pitchFamily="34" charset="-127"/>
              </a:rPr>
              <a:t>Draw lines in the sand</a:t>
            </a:r>
          </a:p>
          <a:p>
            <a:pPr>
              <a:spcBef>
                <a:spcPts val="1200"/>
              </a:spcBef>
              <a:buFont typeface="Wingdings" panose="05000000000000000000" pitchFamily="2" charset="2"/>
              <a:buChar char="§"/>
            </a:pPr>
            <a:endParaRPr lang="en-US" sz="2800" dirty="0" smtClean="0">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2665402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lumOff val="5000"/>
          </a:schemeClr>
        </a:solidFill>
        <a:effectLst/>
      </p:bgPr>
    </p:bg>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912524993"/>
              </p:ext>
            </p:extLst>
          </p:nvPr>
        </p:nvGraphicFramePr>
        <p:xfrm>
          <a:off x="381000" y="304800"/>
          <a:ext cx="85344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25477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776" y="418064"/>
            <a:ext cx="3186224" cy="572536"/>
          </a:xfrm>
        </p:spPr>
        <p:txBody>
          <a:bodyPr>
            <a:noAutofit/>
          </a:bodyPr>
          <a:lstStyle/>
          <a:p>
            <a:r>
              <a:rPr lang="en-US" sz="4000" b="1" dirty="0" smtClean="0">
                <a:solidFill>
                  <a:schemeClr val="accent4">
                    <a:lumMod val="50000"/>
                  </a:schemeClr>
                </a:solidFill>
                <a:latin typeface="Gulim" panose="020B0600000101010101" pitchFamily="34" charset="-127"/>
                <a:ea typeface="Gulim" panose="020B0600000101010101" pitchFamily="34" charset="-127"/>
              </a:rPr>
              <a:t>Please Do</a:t>
            </a:r>
            <a:endParaRPr lang="en-US" sz="4000" b="1" dirty="0">
              <a:solidFill>
                <a:schemeClr val="accent4">
                  <a:lumMod val="50000"/>
                </a:schemeClr>
              </a:solidFill>
              <a:latin typeface="Gulim" panose="020B0600000101010101" pitchFamily="34" charset="-127"/>
              <a:ea typeface="Gulim" panose="020B0600000101010101" pitchFamily="34" charset="-127"/>
            </a:endParaRPr>
          </a:p>
        </p:txBody>
      </p:sp>
      <p:sp>
        <p:nvSpPr>
          <p:cNvPr id="3" name="Content Placeholder 2"/>
          <p:cNvSpPr>
            <a:spLocks noGrp="1"/>
          </p:cNvSpPr>
          <p:nvPr>
            <p:ph idx="1"/>
          </p:nvPr>
        </p:nvSpPr>
        <p:spPr>
          <a:xfrm>
            <a:off x="595423" y="1371600"/>
            <a:ext cx="6553200" cy="5334000"/>
          </a:xfrm>
        </p:spPr>
        <p:txBody>
          <a:bodyPr>
            <a:noAutofit/>
          </a:bodyPr>
          <a:lstStyle/>
          <a:p>
            <a:pPr>
              <a:spcBef>
                <a:spcPts val="1200"/>
              </a:spcBef>
              <a:buFont typeface="Wingdings" panose="05000000000000000000" pitchFamily="2" charset="2"/>
              <a:buChar char="§"/>
            </a:pPr>
            <a:r>
              <a:rPr lang="en-US" sz="2800" dirty="0" smtClean="0">
                <a:latin typeface="Gulim" panose="020B0600000101010101" pitchFamily="34" charset="-127"/>
                <a:ea typeface="Gulim" panose="020B0600000101010101" pitchFamily="34" charset="-127"/>
              </a:rPr>
              <a:t>Intervene early</a:t>
            </a:r>
            <a:endParaRPr lang="en-US" sz="2800" dirty="0" smtClean="0">
              <a:latin typeface="Gulim" panose="020B0600000101010101" pitchFamily="34" charset="-127"/>
              <a:ea typeface="Gulim" panose="020B0600000101010101" pitchFamily="34" charset="-127"/>
            </a:endParaRPr>
          </a:p>
          <a:p>
            <a:pPr>
              <a:spcBef>
                <a:spcPts val="1200"/>
              </a:spcBef>
              <a:buFont typeface="Wingdings" panose="05000000000000000000" pitchFamily="2" charset="2"/>
              <a:buChar char="§"/>
            </a:pPr>
            <a:r>
              <a:rPr lang="en-US" sz="2800" dirty="0" smtClean="0">
                <a:latin typeface="Gulim" panose="020B0600000101010101" pitchFamily="34" charset="-127"/>
                <a:ea typeface="Gulim" panose="020B0600000101010101" pitchFamily="34" charset="-127"/>
              </a:rPr>
              <a:t>Recognize </a:t>
            </a:r>
            <a:r>
              <a:rPr lang="en-US" sz="2800" dirty="0">
                <a:latin typeface="Gulim" panose="020B0600000101010101" pitchFamily="34" charset="-127"/>
                <a:ea typeface="Gulim" panose="020B0600000101010101" pitchFamily="34" charset="-127"/>
              </a:rPr>
              <a:t>when you are </a:t>
            </a:r>
            <a:r>
              <a:rPr lang="en-US" sz="2800" dirty="0" smtClean="0">
                <a:latin typeface="Gulim" panose="020B0600000101010101" pitchFamily="34" charset="-127"/>
                <a:ea typeface="Gulim" panose="020B0600000101010101" pitchFamily="34" charset="-127"/>
              </a:rPr>
              <a:t>not an effective team player and take a time out of the process</a:t>
            </a:r>
            <a:endParaRPr lang="en-US" sz="2800" dirty="0" smtClean="0">
              <a:latin typeface="Gulim" panose="020B0600000101010101" pitchFamily="34" charset="-127"/>
              <a:ea typeface="Gulim" panose="020B0600000101010101" pitchFamily="34" charset="-127"/>
            </a:endParaRPr>
          </a:p>
          <a:p>
            <a:pPr>
              <a:spcBef>
                <a:spcPts val="1200"/>
              </a:spcBef>
              <a:buFont typeface="Wingdings" panose="05000000000000000000" pitchFamily="2" charset="2"/>
              <a:buChar char="§"/>
            </a:pPr>
            <a:r>
              <a:rPr lang="en-US" sz="2800" dirty="0" smtClean="0">
                <a:latin typeface="Gulim" panose="020B0600000101010101" pitchFamily="34" charset="-127"/>
                <a:ea typeface="Gulim" panose="020B0600000101010101" pitchFamily="34" charset="-127"/>
              </a:rPr>
              <a:t>Recognize that some time in school is better than no time in school.  </a:t>
            </a:r>
          </a:p>
          <a:p>
            <a:pPr>
              <a:spcBef>
                <a:spcPts val="1200"/>
              </a:spcBef>
              <a:buFont typeface="Wingdings" panose="05000000000000000000" pitchFamily="2" charset="2"/>
              <a:buChar char="§"/>
            </a:pPr>
            <a:r>
              <a:rPr lang="en-US" sz="2800" dirty="0" smtClean="0">
                <a:latin typeface="Gulim" panose="020B0600000101010101" pitchFamily="34" charset="-127"/>
                <a:ea typeface="Gulim" panose="020B0600000101010101" pitchFamily="34" charset="-127"/>
              </a:rPr>
              <a:t>Find evaluators who will provide differential diagnoses and declare a </a:t>
            </a:r>
            <a:r>
              <a:rPr lang="en-US" sz="2800" b="1" i="1" u="sng" dirty="0" smtClean="0">
                <a:latin typeface="Gulim" panose="020B0600000101010101" pitchFamily="34" charset="-127"/>
                <a:ea typeface="Gulim" panose="020B0600000101010101" pitchFamily="34" charset="-127"/>
              </a:rPr>
              <a:t>definitive </a:t>
            </a:r>
            <a:r>
              <a:rPr lang="en-US" sz="2800" dirty="0">
                <a:latin typeface="Gulim" panose="020B0600000101010101" pitchFamily="34" charset="-127"/>
                <a:ea typeface="Gulim" panose="020B0600000101010101" pitchFamily="34" charset="-127"/>
              </a:rPr>
              <a:t>DSM-V </a:t>
            </a:r>
            <a:r>
              <a:rPr lang="en-US" sz="2800" dirty="0" smtClean="0">
                <a:latin typeface="Gulim" panose="020B0600000101010101" pitchFamily="34" charset="-127"/>
                <a:ea typeface="Gulim" panose="020B0600000101010101" pitchFamily="34" charset="-127"/>
              </a:rPr>
              <a:t>diagnosis </a:t>
            </a:r>
            <a:r>
              <a:rPr lang="en-US" sz="2800" dirty="0" smtClean="0">
                <a:latin typeface="Gulim" panose="020B0600000101010101" pitchFamily="34" charset="-127"/>
                <a:ea typeface="Gulim" panose="020B0600000101010101" pitchFamily="34" charset="-127"/>
              </a:rPr>
              <a:t>in the report.</a:t>
            </a:r>
            <a:endParaRPr lang="en-US" sz="2800" dirty="0">
              <a:latin typeface="Gulim" panose="020B0600000101010101" pitchFamily="34" charset="-127"/>
              <a:ea typeface="Gulim" panose="020B0600000101010101" pitchFamily="34" charset="-127"/>
            </a:endParaRPr>
          </a:p>
          <a:p>
            <a:pPr>
              <a:buFont typeface="Wingdings" panose="05000000000000000000" pitchFamily="2" charset="2"/>
              <a:buChar char="§"/>
            </a:pPr>
            <a:endParaRPr lang="en-US" sz="2800" dirty="0" smtClean="0">
              <a:latin typeface="Gulim" panose="020B0600000101010101" pitchFamily="34" charset="-127"/>
              <a:ea typeface="Gulim" panose="020B0600000101010101" pitchFamily="34" charset="-127"/>
            </a:endParaRPr>
          </a:p>
        </p:txBody>
      </p:sp>
    </p:spTree>
    <p:extLst>
      <p:ext uri="{BB962C8B-B14F-4D97-AF65-F5344CB8AC3E}">
        <p14:creationId xmlns:p14="http://schemas.microsoft.com/office/powerpoint/2010/main" val="30461104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1447800"/>
            <a:ext cx="6347715" cy="1826581"/>
          </a:xfrm>
        </p:spPr>
        <p:txBody>
          <a:bodyPr>
            <a:normAutofit/>
          </a:bodyPr>
          <a:lstStyle/>
          <a:p>
            <a:r>
              <a:rPr lang="en-US" sz="5400" b="1" dirty="0" smtClean="0"/>
              <a:t>THANK YOU!</a:t>
            </a:r>
            <a:endParaRPr lang="en-US" sz="5400" b="1" dirty="0"/>
          </a:p>
        </p:txBody>
      </p:sp>
      <p:sp>
        <p:nvSpPr>
          <p:cNvPr id="6" name="Subtitle 2"/>
          <p:cNvSpPr txBox="1">
            <a:spLocks noGrp="1"/>
          </p:cNvSpPr>
          <p:nvPr>
            <p:ph type="body" idx="1"/>
          </p:nvPr>
        </p:nvSpPr>
        <p:spPr>
          <a:xfrm>
            <a:off x="685800" y="3657600"/>
            <a:ext cx="6348413" cy="2003425"/>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l"/>
            <a:r>
              <a:rPr lang="en-US" b="1" dirty="0" smtClean="0">
                <a:solidFill>
                  <a:schemeClr val="accent4">
                    <a:lumMod val="50000"/>
                  </a:schemeClr>
                </a:solidFill>
              </a:rPr>
              <a:t>Dr. Gretchen L. Jefferson     gjefferson@woodfords.org</a:t>
            </a:r>
          </a:p>
          <a:p>
            <a:pPr algn="l"/>
            <a:r>
              <a:rPr lang="en-US" b="1" dirty="0" smtClean="0">
                <a:solidFill>
                  <a:schemeClr val="accent4">
                    <a:lumMod val="50000"/>
                  </a:schemeClr>
                </a:solidFill>
              </a:rPr>
              <a:t>Senior Behavior Analyst 	     Woodfords Family Services</a:t>
            </a:r>
            <a:endParaRPr lang="en-US" sz="400" b="1" dirty="0" smtClean="0">
              <a:solidFill>
                <a:schemeClr val="accent4">
                  <a:lumMod val="50000"/>
                </a:schemeClr>
              </a:solidFill>
            </a:endParaRPr>
          </a:p>
          <a:p>
            <a:pPr algn="l"/>
            <a:r>
              <a:rPr lang="en-US" b="1" dirty="0" smtClean="0">
                <a:solidFill>
                  <a:schemeClr val="accent4">
                    <a:lumMod val="50000"/>
                  </a:schemeClr>
                </a:solidFill>
              </a:rPr>
              <a:t>Nationally Certified School Psychologist  </a:t>
            </a:r>
          </a:p>
          <a:p>
            <a:pPr algn="l"/>
            <a:r>
              <a:rPr lang="en-US" b="1" dirty="0" smtClean="0">
                <a:solidFill>
                  <a:schemeClr val="accent4">
                    <a:lumMod val="50000"/>
                  </a:schemeClr>
                </a:solidFill>
              </a:rPr>
              <a:t>Board Certified Behavior Analyst - Doctoral</a:t>
            </a:r>
          </a:p>
        </p:txBody>
      </p:sp>
    </p:spTree>
    <p:extLst>
      <p:ext uri="{BB962C8B-B14F-4D97-AF65-F5344CB8AC3E}">
        <p14:creationId xmlns:p14="http://schemas.microsoft.com/office/powerpoint/2010/main" val="22030284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269" y="990600"/>
            <a:ext cx="7024744" cy="877336"/>
          </a:xfrm>
        </p:spPr>
        <p:txBody>
          <a:bodyPr>
            <a:normAutofit/>
          </a:bodyPr>
          <a:lstStyle/>
          <a:p>
            <a:r>
              <a:rPr lang="en-US" b="1" dirty="0" smtClean="0">
                <a:solidFill>
                  <a:schemeClr val="accent4">
                    <a:lumMod val="50000"/>
                  </a:schemeClr>
                </a:solidFill>
              </a:rPr>
              <a:t>Refusal Intensity Factors</a:t>
            </a:r>
            <a:endParaRPr lang="en-US" b="1" dirty="0">
              <a:solidFill>
                <a:schemeClr val="accent4">
                  <a:lumMod val="50000"/>
                </a:schemeClr>
              </a:solidFill>
            </a:endParaRPr>
          </a:p>
        </p:txBody>
      </p:sp>
      <p:sp>
        <p:nvSpPr>
          <p:cNvPr id="3" name="Content Placeholder 2"/>
          <p:cNvSpPr>
            <a:spLocks noGrp="1"/>
          </p:cNvSpPr>
          <p:nvPr>
            <p:ph idx="1"/>
          </p:nvPr>
        </p:nvSpPr>
        <p:spPr>
          <a:xfrm>
            <a:off x="257503" y="2209800"/>
            <a:ext cx="6524297" cy="4837664"/>
          </a:xfrm>
        </p:spPr>
        <p:txBody>
          <a:bodyPr>
            <a:noAutofit/>
          </a:bodyPr>
          <a:lstStyle/>
          <a:p>
            <a:pPr>
              <a:spcBef>
                <a:spcPts val="1800"/>
              </a:spcBef>
              <a:buFont typeface="Wingdings" panose="05000000000000000000" pitchFamily="2" charset="2"/>
              <a:buChar char="§"/>
            </a:pPr>
            <a:r>
              <a:rPr lang="en-US" sz="3000" b="1" dirty="0" smtClean="0">
                <a:solidFill>
                  <a:schemeClr val="tx1"/>
                </a:solidFill>
              </a:rPr>
              <a:t>Grade </a:t>
            </a:r>
            <a:r>
              <a:rPr lang="en-US" sz="3000" b="1" dirty="0" smtClean="0">
                <a:solidFill>
                  <a:schemeClr val="tx1"/>
                </a:solidFill>
              </a:rPr>
              <a:t>level</a:t>
            </a:r>
            <a:endParaRPr lang="en-US" sz="3000" b="1" dirty="0" smtClean="0">
              <a:solidFill>
                <a:schemeClr val="tx1"/>
              </a:solidFill>
            </a:endParaRPr>
          </a:p>
          <a:p>
            <a:pPr>
              <a:spcBef>
                <a:spcPts val="1800"/>
              </a:spcBef>
              <a:buFont typeface="Wingdings" panose="05000000000000000000" pitchFamily="2" charset="2"/>
              <a:buChar char="§"/>
            </a:pPr>
            <a:r>
              <a:rPr lang="en-US" sz="3000" b="1" dirty="0" smtClean="0">
                <a:solidFill>
                  <a:schemeClr val="tx1"/>
                </a:solidFill>
              </a:rPr>
              <a:t>Number of years out of </a:t>
            </a:r>
            <a:r>
              <a:rPr lang="en-US" sz="3000" b="1" dirty="0" smtClean="0">
                <a:solidFill>
                  <a:schemeClr val="tx1"/>
                </a:solidFill>
              </a:rPr>
              <a:t>school</a:t>
            </a:r>
            <a:endParaRPr lang="en-US" sz="3000" b="1" dirty="0" smtClean="0">
              <a:solidFill>
                <a:schemeClr val="tx1"/>
              </a:solidFill>
            </a:endParaRPr>
          </a:p>
          <a:p>
            <a:pPr>
              <a:spcBef>
                <a:spcPts val="1800"/>
              </a:spcBef>
              <a:buFont typeface="Wingdings" panose="05000000000000000000" pitchFamily="2" charset="2"/>
              <a:buChar char="§"/>
            </a:pPr>
            <a:r>
              <a:rPr lang="en-US" sz="3000" b="1" dirty="0" smtClean="0">
                <a:solidFill>
                  <a:schemeClr val="tx1"/>
                </a:solidFill>
              </a:rPr>
              <a:t>Repeated re-entry </a:t>
            </a:r>
            <a:r>
              <a:rPr lang="en-US" sz="3000" b="1" dirty="0" smtClean="0">
                <a:solidFill>
                  <a:schemeClr val="tx1"/>
                </a:solidFill>
              </a:rPr>
              <a:t>failures</a:t>
            </a:r>
          </a:p>
          <a:p>
            <a:pPr>
              <a:spcBef>
                <a:spcPts val="1800"/>
              </a:spcBef>
              <a:buFont typeface="Wingdings" panose="05000000000000000000" pitchFamily="2" charset="2"/>
              <a:buChar char="§"/>
            </a:pPr>
            <a:r>
              <a:rPr lang="en-US" sz="3000" b="1" dirty="0" smtClean="0">
                <a:solidFill>
                  <a:schemeClr val="tx1"/>
                </a:solidFill>
              </a:rPr>
              <a:t>Multiple failed </a:t>
            </a:r>
            <a:r>
              <a:rPr lang="en-US" sz="3000" b="1" dirty="0" smtClean="0">
                <a:solidFill>
                  <a:schemeClr val="tx1"/>
                </a:solidFill>
              </a:rPr>
              <a:t>placements</a:t>
            </a:r>
            <a:endParaRPr lang="en-US" sz="3000" b="1" dirty="0" smtClean="0">
              <a:solidFill>
                <a:schemeClr val="tx1"/>
              </a:solidFill>
            </a:endParaRPr>
          </a:p>
        </p:txBody>
      </p:sp>
    </p:spTree>
    <p:extLst>
      <p:ext uri="{BB962C8B-B14F-4D97-AF65-F5344CB8AC3E}">
        <p14:creationId xmlns:p14="http://schemas.microsoft.com/office/powerpoint/2010/main" val="259533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855" y="1219200"/>
            <a:ext cx="7024744" cy="877336"/>
          </a:xfrm>
        </p:spPr>
        <p:txBody>
          <a:bodyPr>
            <a:normAutofit/>
          </a:bodyPr>
          <a:lstStyle/>
          <a:p>
            <a:r>
              <a:rPr lang="en-US" b="1" dirty="0" smtClean="0">
                <a:solidFill>
                  <a:schemeClr val="accent4">
                    <a:lumMod val="50000"/>
                  </a:schemeClr>
                </a:solidFill>
              </a:rPr>
              <a:t>Child Refusal </a:t>
            </a:r>
            <a:r>
              <a:rPr lang="en-US" b="1" dirty="0" smtClean="0">
                <a:solidFill>
                  <a:schemeClr val="accent4">
                    <a:lumMod val="50000"/>
                  </a:schemeClr>
                </a:solidFill>
              </a:rPr>
              <a:t>Intensity Factors</a:t>
            </a:r>
            <a:endParaRPr lang="en-US" b="1" dirty="0">
              <a:solidFill>
                <a:schemeClr val="accent4">
                  <a:lumMod val="50000"/>
                </a:schemeClr>
              </a:solidFill>
            </a:endParaRPr>
          </a:p>
        </p:txBody>
      </p:sp>
      <p:sp>
        <p:nvSpPr>
          <p:cNvPr id="3" name="Content Placeholder 2"/>
          <p:cNvSpPr>
            <a:spLocks noGrp="1"/>
          </p:cNvSpPr>
          <p:nvPr>
            <p:ph idx="1"/>
          </p:nvPr>
        </p:nvSpPr>
        <p:spPr>
          <a:xfrm>
            <a:off x="233855" y="2209800"/>
            <a:ext cx="7467600" cy="5447264"/>
          </a:xfrm>
        </p:spPr>
        <p:txBody>
          <a:bodyPr>
            <a:noAutofit/>
          </a:bodyPr>
          <a:lstStyle/>
          <a:p>
            <a:pPr>
              <a:spcBef>
                <a:spcPts val="1800"/>
              </a:spcBef>
              <a:buFont typeface="Wingdings" panose="05000000000000000000" pitchFamily="2" charset="2"/>
              <a:buChar char="§"/>
            </a:pPr>
            <a:r>
              <a:rPr lang="en-US" sz="3000" b="1" dirty="0" smtClean="0">
                <a:solidFill>
                  <a:schemeClr val="tx1"/>
                </a:solidFill>
              </a:rPr>
              <a:t>Chronic sleep problems</a:t>
            </a:r>
            <a:endParaRPr lang="en-US" sz="3000" b="1" dirty="0" smtClean="0">
              <a:solidFill>
                <a:schemeClr val="tx1"/>
              </a:solidFill>
            </a:endParaRPr>
          </a:p>
          <a:p>
            <a:pPr>
              <a:spcBef>
                <a:spcPts val="1800"/>
              </a:spcBef>
              <a:buFont typeface="Wingdings" panose="05000000000000000000" pitchFamily="2" charset="2"/>
              <a:buChar char="§"/>
            </a:pPr>
            <a:r>
              <a:rPr lang="en-US" sz="3000" b="1" dirty="0" smtClean="0">
                <a:solidFill>
                  <a:schemeClr val="tx1"/>
                </a:solidFill>
              </a:rPr>
              <a:t>Self-directed </a:t>
            </a:r>
            <a:r>
              <a:rPr lang="en-US" sz="3000" b="1" dirty="0" smtClean="0">
                <a:solidFill>
                  <a:schemeClr val="tx1"/>
                </a:solidFill>
              </a:rPr>
              <a:t>schedule</a:t>
            </a:r>
            <a:endParaRPr lang="en-US" sz="3000" b="1" dirty="0" smtClean="0">
              <a:solidFill>
                <a:schemeClr val="tx1"/>
              </a:solidFill>
            </a:endParaRPr>
          </a:p>
          <a:p>
            <a:pPr>
              <a:spcBef>
                <a:spcPts val="1200"/>
              </a:spcBef>
              <a:buFont typeface="Wingdings" panose="05000000000000000000" pitchFamily="2" charset="2"/>
              <a:buChar char="§"/>
            </a:pPr>
            <a:r>
              <a:rPr lang="en-US" sz="3000" b="1" dirty="0" smtClean="0">
                <a:solidFill>
                  <a:schemeClr val="tx1"/>
                </a:solidFill>
              </a:rPr>
              <a:t>Use of </a:t>
            </a:r>
            <a:r>
              <a:rPr lang="en-US" sz="3000" b="1" dirty="0" smtClean="0">
                <a:solidFill>
                  <a:schemeClr val="tx1"/>
                </a:solidFill>
              </a:rPr>
              <a:t>nonfunctional coping strategies (screens, substances)</a:t>
            </a:r>
            <a:endParaRPr lang="en-US" sz="3000" b="1" dirty="0" smtClean="0">
              <a:solidFill>
                <a:schemeClr val="tx1"/>
              </a:solidFill>
            </a:endParaRPr>
          </a:p>
          <a:p>
            <a:pPr>
              <a:spcBef>
                <a:spcPts val="1800"/>
              </a:spcBef>
              <a:buFont typeface="Wingdings" panose="05000000000000000000" pitchFamily="2" charset="2"/>
              <a:buChar char="§"/>
            </a:pPr>
            <a:r>
              <a:rPr lang="en-US" sz="3000" b="1" dirty="0" smtClean="0">
                <a:solidFill>
                  <a:schemeClr val="tx1"/>
                </a:solidFill>
              </a:rPr>
              <a:t>Not engaged with therapeutic </a:t>
            </a:r>
            <a:r>
              <a:rPr lang="en-US" sz="3000" b="1" dirty="0" smtClean="0">
                <a:solidFill>
                  <a:schemeClr val="tx1"/>
                </a:solidFill>
              </a:rPr>
              <a:t>services</a:t>
            </a:r>
            <a:endParaRPr lang="en-US" sz="3000" b="1" dirty="0" smtClean="0">
              <a:solidFill>
                <a:schemeClr val="tx1"/>
              </a:solidFill>
            </a:endParaRPr>
          </a:p>
        </p:txBody>
      </p:sp>
    </p:spTree>
    <p:extLst>
      <p:ext uri="{BB962C8B-B14F-4D97-AF65-F5344CB8AC3E}">
        <p14:creationId xmlns:p14="http://schemas.microsoft.com/office/powerpoint/2010/main" val="837693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lumOff val="5000"/>
          </a:schemeClr>
        </a:solidFill>
        <a:effectLst/>
      </p:bgPr>
    </p:bg>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730120014"/>
              </p:ext>
            </p:extLst>
          </p:nvPr>
        </p:nvGraphicFramePr>
        <p:xfrm>
          <a:off x="304800" y="533400"/>
          <a:ext cx="85344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21330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001000" cy="685800"/>
          </a:xfrm>
        </p:spPr>
        <p:txBody>
          <a:bodyPr>
            <a:noAutofit/>
          </a:bodyPr>
          <a:lstStyle/>
          <a:p>
            <a:r>
              <a:rPr lang="en-US" b="1" dirty="0" smtClean="0">
                <a:solidFill>
                  <a:schemeClr val="accent4">
                    <a:lumMod val="50000"/>
                  </a:schemeClr>
                </a:solidFill>
              </a:rPr>
              <a:t>Parent Refusal </a:t>
            </a:r>
            <a:r>
              <a:rPr lang="en-US" b="1" dirty="0" smtClean="0">
                <a:solidFill>
                  <a:schemeClr val="accent4">
                    <a:lumMod val="50000"/>
                  </a:schemeClr>
                </a:solidFill>
              </a:rPr>
              <a:t>Intensity Factors</a:t>
            </a:r>
            <a:endParaRPr lang="en-US" b="1" dirty="0">
              <a:solidFill>
                <a:schemeClr val="accent4">
                  <a:lumMod val="50000"/>
                </a:schemeClr>
              </a:solidFill>
            </a:endParaRPr>
          </a:p>
        </p:txBody>
      </p:sp>
      <p:sp>
        <p:nvSpPr>
          <p:cNvPr id="3" name="Content Placeholder 2"/>
          <p:cNvSpPr>
            <a:spLocks noGrp="1"/>
          </p:cNvSpPr>
          <p:nvPr>
            <p:ph idx="1"/>
          </p:nvPr>
        </p:nvSpPr>
        <p:spPr>
          <a:xfrm>
            <a:off x="304800" y="1752600"/>
            <a:ext cx="8001000" cy="4724400"/>
          </a:xfrm>
        </p:spPr>
        <p:txBody>
          <a:bodyPr>
            <a:noAutofit/>
          </a:bodyPr>
          <a:lstStyle/>
          <a:p>
            <a:pPr>
              <a:spcBef>
                <a:spcPts val="1200"/>
              </a:spcBef>
              <a:buFont typeface="Wingdings" panose="05000000000000000000" pitchFamily="2" charset="2"/>
              <a:buChar char="§"/>
            </a:pPr>
            <a:r>
              <a:rPr lang="en-US" sz="3000" dirty="0" smtClean="0">
                <a:solidFill>
                  <a:schemeClr val="tx1"/>
                </a:solidFill>
              </a:rPr>
              <a:t>Multiple parent-terminated placements</a:t>
            </a:r>
            <a:endParaRPr lang="en-US" sz="3000" dirty="0" smtClean="0">
              <a:solidFill>
                <a:schemeClr val="tx1"/>
              </a:solidFill>
            </a:endParaRPr>
          </a:p>
          <a:p>
            <a:pPr>
              <a:spcBef>
                <a:spcPts val="1200"/>
              </a:spcBef>
              <a:buFont typeface="Wingdings" panose="05000000000000000000" pitchFamily="2" charset="2"/>
              <a:buChar char="§"/>
            </a:pPr>
            <a:r>
              <a:rPr lang="en-US" sz="3000" dirty="0" smtClean="0">
                <a:solidFill>
                  <a:schemeClr val="tx1"/>
                </a:solidFill>
              </a:rPr>
              <a:t>Preference for alternate placement </a:t>
            </a:r>
          </a:p>
          <a:p>
            <a:pPr>
              <a:spcBef>
                <a:spcPts val="1200"/>
              </a:spcBef>
              <a:buFont typeface="Wingdings" panose="05000000000000000000" pitchFamily="2" charset="2"/>
              <a:buChar char="§"/>
            </a:pPr>
            <a:r>
              <a:rPr lang="en-US" sz="3000" dirty="0" smtClean="0">
                <a:solidFill>
                  <a:schemeClr val="tx1"/>
                </a:solidFill>
              </a:rPr>
              <a:t>Not </a:t>
            </a:r>
            <a:r>
              <a:rPr lang="en-US" sz="3000" dirty="0" smtClean="0">
                <a:solidFill>
                  <a:schemeClr val="tx1"/>
                </a:solidFill>
              </a:rPr>
              <a:t>engaged with </a:t>
            </a:r>
            <a:r>
              <a:rPr lang="en-US" sz="3000" dirty="0" smtClean="0">
                <a:solidFill>
                  <a:schemeClr val="tx1"/>
                </a:solidFill>
              </a:rPr>
              <a:t>therapeutic services</a:t>
            </a:r>
          </a:p>
          <a:p>
            <a:pPr>
              <a:spcBef>
                <a:spcPts val="1200"/>
              </a:spcBef>
              <a:buFont typeface="Wingdings" panose="05000000000000000000" pitchFamily="2" charset="2"/>
              <a:buChar char="§"/>
            </a:pPr>
            <a:r>
              <a:rPr lang="en-US" sz="3000" dirty="0">
                <a:solidFill>
                  <a:schemeClr val="tx1"/>
                </a:solidFill>
              </a:rPr>
              <a:t>P</a:t>
            </a:r>
            <a:r>
              <a:rPr lang="en-US" sz="3000" dirty="0" smtClean="0">
                <a:solidFill>
                  <a:schemeClr val="tx1"/>
                </a:solidFill>
              </a:rPr>
              <a:t>arent school history</a:t>
            </a:r>
          </a:p>
          <a:p>
            <a:pPr>
              <a:spcBef>
                <a:spcPts val="1200"/>
              </a:spcBef>
              <a:buFont typeface="Wingdings" panose="05000000000000000000" pitchFamily="2" charset="2"/>
              <a:buChar char="§"/>
            </a:pPr>
            <a:r>
              <a:rPr lang="en-US" sz="3000" dirty="0" smtClean="0">
                <a:solidFill>
                  <a:schemeClr val="tx1"/>
                </a:solidFill>
              </a:rPr>
              <a:t>Consequences of insisting child attend</a:t>
            </a:r>
          </a:p>
          <a:p>
            <a:pPr>
              <a:spcBef>
                <a:spcPts val="1200"/>
              </a:spcBef>
              <a:buFont typeface="Wingdings" panose="05000000000000000000" pitchFamily="2" charset="2"/>
              <a:buChar char="§"/>
            </a:pPr>
            <a:r>
              <a:rPr lang="en-US" sz="3000" dirty="0" smtClean="0">
                <a:solidFill>
                  <a:schemeClr val="tx1"/>
                </a:solidFill>
              </a:rPr>
              <a:t>Capacity </a:t>
            </a:r>
            <a:r>
              <a:rPr lang="en-US" sz="3000" dirty="0" smtClean="0">
                <a:solidFill>
                  <a:schemeClr val="tx1"/>
                </a:solidFill>
              </a:rPr>
              <a:t>to tolerate child </a:t>
            </a:r>
            <a:r>
              <a:rPr lang="en-US" sz="3000" dirty="0" smtClean="0">
                <a:solidFill>
                  <a:schemeClr val="tx1"/>
                </a:solidFill>
              </a:rPr>
              <a:t>discomfort</a:t>
            </a:r>
            <a:endParaRPr lang="en-US" sz="3000" dirty="0" smtClean="0">
              <a:solidFill>
                <a:schemeClr val="tx1"/>
              </a:solidFill>
            </a:endParaRPr>
          </a:p>
          <a:p>
            <a:pPr>
              <a:spcBef>
                <a:spcPts val="1200"/>
              </a:spcBef>
              <a:buFont typeface="Wingdings" panose="05000000000000000000" pitchFamily="2" charset="2"/>
              <a:buChar char="§"/>
            </a:pPr>
            <a:r>
              <a:rPr lang="en-US" sz="3000" dirty="0" smtClean="0">
                <a:solidFill>
                  <a:schemeClr val="tx1"/>
                </a:solidFill>
              </a:rPr>
              <a:t>Level of parent-school </a:t>
            </a:r>
            <a:r>
              <a:rPr lang="en-US" sz="3000" dirty="0" smtClean="0">
                <a:solidFill>
                  <a:schemeClr val="tx1"/>
                </a:solidFill>
              </a:rPr>
              <a:t>hostility</a:t>
            </a:r>
            <a:endParaRPr lang="en-US" sz="3000" dirty="0" smtClean="0">
              <a:solidFill>
                <a:schemeClr val="tx1"/>
              </a:solidFill>
            </a:endParaRPr>
          </a:p>
        </p:txBody>
      </p:sp>
    </p:spTree>
    <p:extLst>
      <p:ext uri="{BB962C8B-B14F-4D97-AF65-F5344CB8AC3E}">
        <p14:creationId xmlns:p14="http://schemas.microsoft.com/office/powerpoint/2010/main" val="13251619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57200"/>
            <a:ext cx="7391401" cy="1066800"/>
          </a:xfrm>
        </p:spPr>
        <p:txBody>
          <a:bodyPr>
            <a:normAutofit/>
          </a:bodyPr>
          <a:lstStyle/>
          <a:p>
            <a:r>
              <a:rPr lang="en-US" b="1" dirty="0" smtClean="0">
                <a:solidFill>
                  <a:schemeClr val="accent4">
                    <a:lumMod val="50000"/>
                  </a:schemeClr>
                </a:solidFill>
              </a:rPr>
              <a:t>High Risk School Features</a:t>
            </a:r>
            <a:endParaRPr lang="en-US" b="1" dirty="0">
              <a:solidFill>
                <a:schemeClr val="accent4">
                  <a:lumMod val="50000"/>
                </a:schemeClr>
              </a:solidFill>
            </a:endParaRPr>
          </a:p>
        </p:txBody>
      </p:sp>
      <p:sp>
        <p:nvSpPr>
          <p:cNvPr id="3" name="Content Placeholder 2"/>
          <p:cNvSpPr>
            <a:spLocks noGrp="1"/>
          </p:cNvSpPr>
          <p:nvPr>
            <p:ph idx="1"/>
          </p:nvPr>
        </p:nvSpPr>
        <p:spPr>
          <a:xfrm>
            <a:off x="464286" y="1524000"/>
            <a:ext cx="6698513" cy="5334000"/>
          </a:xfrm>
        </p:spPr>
        <p:txBody>
          <a:bodyPr>
            <a:noAutofit/>
          </a:bodyPr>
          <a:lstStyle/>
          <a:p>
            <a:pPr>
              <a:spcBef>
                <a:spcPts val="1600"/>
              </a:spcBef>
              <a:buFont typeface="Wingdings" panose="05000000000000000000" pitchFamily="2" charset="2"/>
              <a:buChar char="§"/>
            </a:pPr>
            <a:r>
              <a:rPr lang="en-US" sz="2600" b="1" dirty="0" smtClean="0">
                <a:solidFill>
                  <a:schemeClr val="tx1"/>
                </a:solidFill>
              </a:rPr>
              <a:t>Chaotic, overwhelming environment</a:t>
            </a:r>
          </a:p>
          <a:p>
            <a:pPr>
              <a:spcBef>
                <a:spcPts val="1600"/>
              </a:spcBef>
              <a:buFont typeface="Wingdings" panose="05000000000000000000" pitchFamily="2" charset="2"/>
              <a:buChar char="§"/>
            </a:pPr>
            <a:r>
              <a:rPr lang="en-US" sz="2600" b="1" dirty="0" smtClean="0">
                <a:solidFill>
                  <a:schemeClr val="tx1"/>
                </a:solidFill>
              </a:rPr>
              <a:t>Disorganized instruction</a:t>
            </a:r>
          </a:p>
          <a:p>
            <a:pPr>
              <a:spcBef>
                <a:spcPts val="1600"/>
              </a:spcBef>
              <a:buFont typeface="Wingdings" panose="05000000000000000000" pitchFamily="2" charset="2"/>
              <a:buChar char="§"/>
            </a:pPr>
            <a:r>
              <a:rPr lang="en-US" sz="2600" b="1" dirty="0" smtClean="0">
                <a:solidFill>
                  <a:schemeClr val="tx1"/>
                </a:solidFill>
              </a:rPr>
              <a:t>Inconsistent discipline</a:t>
            </a:r>
          </a:p>
          <a:p>
            <a:pPr>
              <a:spcBef>
                <a:spcPts val="1600"/>
              </a:spcBef>
              <a:buFont typeface="Wingdings" panose="05000000000000000000" pitchFamily="2" charset="2"/>
              <a:buChar char="§"/>
            </a:pPr>
            <a:r>
              <a:rPr lang="en-US" sz="2600" b="1" dirty="0" smtClean="0">
                <a:solidFill>
                  <a:schemeClr val="tx1"/>
                </a:solidFill>
              </a:rPr>
              <a:t>Traditional discipline code</a:t>
            </a:r>
          </a:p>
          <a:p>
            <a:pPr>
              <a:spcBef>
                <a:spcPts val="1600"/>
              </a:spcBef>
              <a:buFont typeface="Wingdings" panose="05000000000000000000" pitchFamily="2" charset="2"/>
              <a:buChar char="§"/>
            </a:pPr>
            <a:r>
              <a:rPr lang="en-US" sz="2600" b="1" dirty="0" smtClean="0">
                <a:solidFill>
                  <a:schemeClr val="tx1"/>
                </a:solidFill>
              </a:rPr>
              <a:t>Multiple placements within school</a:t>
            </a:r>
          </a:p>
          <a:p>
            <a:pPr>
              <a:spcBef>
                <a:spcPts val="1600"/>
              </a:spcBef>
              <a:buFont typeface="Wingdings" panose="05000000000000000000" pitchFamily="2" charset="2"/>
              <a:buChar char="§"/>
            </a:pPr>
            <a:r>
              <a:rPr lang="en-US" sz="2600" b="1" dirty="0" smtClean="0">
                <a:solidFill>
                  <a:schemeClr val="tx1"/>
                </a:solidFill>
              </a:rPr>
              <a:t>Poor relationship with parents</a:t>
            </a:r>
          </a:p>
          <a:p>
            <a:pPr>
              <a:spcBef>
                <a:spcPts val="1600"/>
              </a:spcBef>
              <a:buFont typeface="Wingdings" panose="05000000000000000000" pitchFamily="2" charset="2"/>
              <a:buChar char="§"/>
            </a:pPr>
            <a:r>
              <a:rPr lang="en-US" sz="2600" b="1" dirty="0" smtClean="0">
                <a:solidFill>
                  <a:schemeClr val="tx1"/>
                </a:solidFill>
              </a:rPr>
              <a:t>School viewed by parents as deceptive, ineffective, non-communicative</a:t>
            </a:r>
          </a:p>
          <a:p>
            <a:pPr>
              <a:spcBef>
                <a:spcPts val="1600"/>
              </a:spcBef>
              <a:buFont typeface="Wingdings" panose="05000000000000000000" pitchFamily="2" charset="2"/>
              <a:buChar char="§"/>
            </a:pPr>
            <a:r>
              <a:rPr lang="en-US" sz="2600" b="1" dirty="0" smtClean="0">
                <a:solidFill>
                  <a:schemeClr val="tx1"/>
                </a:solidFill>
              </a:rPr>
              <a:t>Featured on parent Facebook page…</a:t>
            </a:r>
          </a:p>
          <a:p>
            <a:pPr>
              <a:spcBef>
                <a:spcPts val="1600"/>
              </a:spcBef>
            </a:pPr>
            <a:endParaRPr lang="en-US" sz="2600" b="1" dirty="0">
              <a:solidFill>
                <a:schemeClr val="tx1"/>
              </a:solidFill>
            </a:endParaRPr>
          </a:p>
        </p:txBody>
      </p:sp>
    </p:spTree>
    <p:extLst>
      <p:ext uri="{BB962C8B-B14F-4D97-AF65-F5344CB8AC3E}">
        <p14:creationId xmlns:p14="http://schemas.microsoft.com/office/powerpoint/2010/main" val="3877452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1909</TotalTime>
  <Words>990</Words>
  <Application>Microsoft Office PowerPoint</Application>
  <PresentationFormat>On-screen Show (4:3)</PresentationFormat>
  <Paragraphs>181</Paragraphs>
  <Slides>41</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51" baseType="lpstr">
      <vt:lpstr>Aharoni</vt:lpstr>
      <vt:lpstr>Arial</vt:lpstr>
      <vt:lpstr>Calibri</vt:lpstr>
      <vt:lpstr>Gulim</vt:lpstr>
      <vt:lpstr>Times New Roman</vt:lpstr>
      <vt:lpstr>Trebuchet MS</vt:lpstr>
      <vt:lpstr>Wingdings</vt:lpstr>
      <vt:lpstr>Wingdings 3</vt:lpstr>
      <vt:lpstr>Facet</vt:lpstr>
      <vt:lpstr>Clip</vt:lpstr>
      <vt:lpstr>Time for School!</vt:lpstr>
      <vt:lpstr>Disclaimer</vt:lpstr>
      <vt:lpstr>Common Attributes of  Non-Attending Students</vt:lpstr>
      <vt:lpstr>PowerPoint Presentation</vt:lpstr>
      <vt:lpstr>Refusal Intensity Factors</vt:lpstr>
      <vt:lpstr>Child Refusal Intensity Factors</vt:lpstr>
      <vt:lpstr>PowerPoint Presentation</vt:lpstr>
      <vt:lpstr>Parent Refusal Intensity Factors</vt:lpstr>
      <vt:lpstr>High Risk School Features</vt:lpstr>
      <vt:lpstr>PowerPoint Presentation</vt:lpstr>
      <vt:lpstr>Ways to Think about  Non-Attendance</vt:lpstr>
      <vt:lpstr>Topography-Based Approach</vt:lpstr>
      <vt:lpstr>Diagnosis-Based Approach</vt:lpstr>
      <vt:lpstr>Function-Based Approach</vt:lpstr>
      <vt:lpstr>Function-Based Approach</vt:lpstr>
      <vt:lpstr>Function-Based Example</vt:lpstr>
      <vt:lpstr>PowerPoint Presentation</vt:lpstr>
      <vt:lpstr>Gathering Information</vt:lpstr>
      <vt:lpstr>Structured Interviews</vt:lpstr>
      <vt:lpstr>Direct Observation</vt:lpstr>
      <vt:lpstr>PowerPoint Presentation</vt:lpstr>
      <vt:lpstr>The School Refusal Assessment Scale - Revised</vt:lpstr>
      <vt:lpstr>Common Refusal Functions: SRAS-R </vt:lpstr>
      <vt:lpstr>Refusal Functions</vt:lpstr>
      <vt:lpstr>PowerPoint Presentation</vt:lpstr>
      <vt:lpstr>PowerPoint Presentation</vt:lpstr>
      <vt:lpstr>PowerPoint Presentation</vt:lpstr>
      <vt:lpstr>PowerPoint Presentation</vt:lpstr>
      <vt:lpstr>PowerPoint Presentation</vt:lpstr>
      <vt:lpstr>PowerPoint Presentation</vt:lpstr>
      <vt:lpstr>Home Strategies across Refusal Functions</vt:lpstr>
      <vt:lpstr>Home Strategies across Refusal Functions</vt:lpstr>
      <vt:lpstr>PowerPoint Presentation</vt:lpstr>
      <vt:lpstr>Ideal Re-Entry Team</vt:lpstr>
      <vt:lpstr>Re-Entry Plan Rules</vt:lpstr>
      <vt:lpstr>PowerPoint Presentation</vt:lpstr>
      <vt:lpstr>PowerPoint Presentation</vt:lpstr>
      <vt:lpstr>PowerPoint Presentation</vt:lpstr>
      <vt:lpstr>Please Don’t</vt:lpstr>
      <vt:lpstr>Please Do</vt:lpstr>
      <vt:lpstr>THANK YOU!</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Gretchen Jefferson</dc:creator>
  <cp:lastModifiedBy>Gretchen Jefferson</cp:lastModifiedBy>
  <cp:revision>102</cp:revision>
  <dcterms:created xsi:type="dcterms:W3CDTF">2018-09-21T21:48:31Z</dcterms:created>
  <dcterms:modified xsi:type="dcterms:W3CDTF">2020-03-07T01:17:40Z</dcterms:modified>
</cp:coreProperties>
</file>