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0" r:id="rId1"/>
  </p:sldMasterIdLst>
  <p:handoutMasterIdLst>
    <p:handoutMasterId r:id="rId51"/>
  </p:handoutMasterIdLst>
  <p:sldIdLst>
    <p:sldId id="256" r:id="rId2"/>
    <p:sldId id="265" r:id="rId3"/>
    <p:sldId id="295" r:id="rId4"/>
    <p:sldId id="264" r:id="rId5"/>
    <p:sldId id="310" r:id="rId6"/>
    <p:sldId id="257" r:id="rId7"/>
    <p:sldId id="266" r:id="rId8"/>
    <p:sldId id="268" r:id="rId9"/>
    <p:sldId id="269" r:id="rId10"/>
    <p:sldId id="270" r:id="rId11"/>
    <p:sldId id="271" r:id="rId12"/>
    <p:sldId id="296" r:id="rId13"/>
    <p:sldId id="297" r:id="rId14"/>
    <p:sldId id="272" r:id="rId15"/>
    <p:sldId id="274" r:id="rId16"/>
    <p:sldId id="275" r:id="rId17"/>
    <p:sldId id="276" r:id="rId18"/>
    <p:sldId id="281" r:id="rId19"/>
    <p:sldId id="287" r:id="rId20"/>
    <p:sldId id="282" r:id="rId21"/>
    <p:sldId id="284" r:id="rId22"/>
    <p:sldId id="285" r:id="rId23"/>
    <p:sldId id="298" r:id="rId24"/>
    <p:sldId id="302" r:id="rId25"/>
    <p:sldId id="278" r:id="rId26"/>
    <p:sldId id="259" r:id="rId27"/>
    <p:sldId id="286" r:id="rId28"/>
    <p:sldId id="300" r:id="rId29"/>
    <p:sldId id="301" r:id="rId30"/>
    <p:sldId id="304" r:id="rId31"/>
    <p:sldId id="306" r:id="rId32"/>
    <p:sldId id="312" r:id="rId33"/>
    <p:sldId id="303" r:id="rId34"/>
    <p:sldId id="305" r:id="rId35"/>
    <p:sldId id="308" r:id="rId36"/>
    <p:sldId id="309" r:id="rId37"/>
    <p:sldId id="299" r:id="rId38"/>
    <p:sldId id="311" r:id="rId39"/>
    <p:sldId id="280" r:id="rId40"/>
    <p:sldId id="313" r:id="rId41"/>
    <p:sldId id="314" r:id="rId42"/>
    <p:sldId id="316" r:id="rId43"/>
    <p:sldId id="321" r:id="rId44"/>
    <p:sldId id="317" r:id="rId45"/>
    <p:sldId id="318" r:id="rId46"/>
    <p:sldId id="315" r:id="rId47"/>
    <p:sldId id="319" r:id="rId48"/>
    <p:sldId id="320" r:id="rId49"/>
    <p:sldId id="322"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p:scale>
          <a:sx n="60" d="100"/>
          <a:sy n="60" d="100"/>
        </p:scale>
        <p:origin x="764" y="168"/>
      </p:cViewPr>
      <p:guideLst/>
    </p:cSldViewPr>
  </p:slideViewPr>
  <p:notesTextViewPr>
    <p:cViewPr>
      <p:scale>
        <a:sx n="1" d="1"/>
        <a:sy n="1" d="1"/>
      </p:scale>
      <p:origin x="0" y="0"/>
    </p:cViewPr>
  </p:notesTextViewPr>
  <p:notesViewPr>
    <p:cSldViewPr snapToGrid="0">
      <p:cViewPr varScale="1">
        <p:scale>
          <a:sx n="50" d="100"/>
          <a:sy n="50" d="100"/>
        </p:scale>
        <p:origin x="2640" y="2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17C671-957B-4F95-8E51-18E903A5A059}" type="slidenum">
              <a:rPr lang="en-US" smtClean="0"/>
              <a:t>‹#›</a:t>
            </a:fld>
            <a:endParaRPr lang="en-US"/>
          </a:p>
        </p:txBody>
      </p:sp>
    </p:spTree>
    <p:extLst>
      <p:ext uri="{BB962C8B-B14F-4D97-AF65-F5344CB8AC3E}">
        <p14:creationId xmlns:p14="http://schemas.microsoft.com/office/powerpoint/2010/main" val="166526630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5923F103-BC34-4FE4-A40E-EDDEECFDA5D0}" type="datetimeFigureOut">
              <a:rPr lang="en-US" smtClean="0"/>
              <a:pPr/>
              <a:t>3/4/2020</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9904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23A1CC3-2375-41D4-9E03-427CAF2A4C1A}" type="datetimeFigureOut">
              <a:rPr lang="en-US" smtClean="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8347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FF16868-8199-4C2C-A5B1-63AEE139F88E}"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35869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BE451C3-0FF4-47C4-B829-773ADF60F88C}"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1544032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C12C299-16B2-4475-990D-751901EACC14}"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24169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smtClean="0"/>
              <a:t>3/4/2020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03776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smtClean="0"/>
              <a:t>3/4/2020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9470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86D93-FCAC-47E0-A2EE-787E62CA814C}"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18631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A879A6-0FD0-4734-A311-86BFCA472E6E}"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6502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3507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34E6425-0181-43F2-84FC-787E803FD2F8}" type="datetimeFigureOut">
              <a:rPr lang="en-US" smtClean="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70133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smtClean="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55787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smtClean="0"/>
              <a:t>3/4/2020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40006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smtClean="0"/>
              <a:t>3/4/2020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7845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smtClean="0"/>
              <a:t>3/4/2020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59386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6E86A4C-8E40-4F87-A4F0-01A0687C5742}" type="datetimeFigureOut">
              <a:rPr lang="en-US" smtClean="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99481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5E72C73-2D91-4E12-BA25-F0AA0C03599B}" type="datetimeFigureOut">
              <a:rPr lang="en-US" smtClean="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26229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2BE451C3-0FF4-47C4-B829-773ADF60F88C}" type="datetimeFigureOut">
              <a:rPr lang="en-US" smtClean="0"/>
              <a:t>3/4/2020</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767369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279" y="999735"/>
            <a:ext cx="5080911" cy="1468082"/>
          </a:xfrm>
        </p:spPr>
        <p:txBody>
          <a:bodyPr>
            <a:noAutofit/>
          </a:bodyPr>
          <a:lstStyle/>
          <a:p>
            <a:r>
              <a:rPr lang="en-US" sz="4800" b="1" dirty="0" smtClean="0"/>
              <a:t>The Other Side of the Spoon</a:t>
            </a:r>
            <a:endParaRPr lang="en-US" sz="4800" b="1" dirty="0"/>
          </a:p>
        </p:txBody>
      </p:sp>
      <p:sp>
        <p:nvSpPr>
          <p:cNvPr id="5" name="Text Placeholder 4"/>
          <p:cNvSpPr>
            <a:spLocks noGrp="1"/>
          </p:cNvSpPr>
          <p:nvPr>
            <p:ph type="body" sz="half" idx="2"/>
          </p:nvPr>
        </p:nvSpPr>
        <p:spPr>
          <a:xfrm>
            <a:off x="622279" y="2997517"/>
            <a:ext cx="4366197" cy="1371600"/>
          </a:xfrm>
        </p:spPr>
        <p:txBody>
          <a:bodyPr>
            <a:noAutofit/>
          </a:bodyPr>
          <a:lstStyle/>
          <a:p>
            <a:r>
              <a:rPr lang="en-US" sz="3200" b="1" dirty="0" smtClean="0"/>
              <a:t>Behavioral Feeding Interventions </a:t>
            </a:r>
            <a:r>
              <a:rPr lang="en-US" sz="3200" b="1" dirty="0"/>
              <a:t/>
            </a:r>
            <a:br>
              <a:rPr lang="en-US" sz="3200" b="1" dirty="0"/>
            </a:br>
            <a:r>
              <a:rPr lang="en-US" sz="3200" b="1" dirty="0" smtClean="0"/>
              <a:t>for Restricted </a:t>
            </a:r>
            <a:r>
              <a:rPr lang="en-US" sz="3200" b="1" dirty="0"/>
              <a:t>Intake</a:t>
            </a:r>
            <a:endParaRPr lang="en-US" sz="3200" dirty="0"/>
          </a:p>
        </p:txBody>
      </p:sp>
      <p:sp>
        <p:nvSpPr>
          <p:cNvPr id="3" name="Subtitle 2"/>
          <p:cNvSpPr>
            <a:spLocks noGrp="1"/>
          </p:cNvSpPr>
          <p:nvPr>
            <p:ph type="subTitle" idx="4294967295"/>
          </p:nvPr>
        </p:nvSpPr>
        <p:spPr>
          <a:xfrm>
            <a:off x="7193279" y="4369117"/>
            <a:ext cx="4495801" cy="1838325"/>
          </a:xfrm>
        </p:spPr>
        <p:txBody>
          <a:bodyPr>
            <a:noAutofit/>
          </a:bodyPr>
          <a:lstStyle/>
          <a:p>
            <a:pPr marL="0" indent="0">
              <a:buNone/>
            </a:pPr>
            <a:r>
              <a:rPr lang="en-US" sz="2400" b="1" dirty="0"/>
              <a:t>Dr. Gretchen L. Jefferson 	</a:t>
            </a:r>
          </a:p>
          <a:p>
            <a:pPr marL="0" indent="0">
              <a:buNone/>
            </a:pPr>
            <a:r>
              <a:rPr lang="en-US" sz="2400" b="1" dirty="0"/>
              <a:t>Senior </a:t>
            </a:r>
            <a:r>
              <a:rPr lang="en-US" sz="2400" b="1" dirty="0" smtClean="0"/>
              <a:t>Behavior Analyst </a:t>
            </a:r>
            <a:endParaRPr lang="en-US" sz="2400" b="1" dirty="0"/>
          </a:p>
          <a:p>
            <a:pPr marL="0" indent="0">
              <a:buNone/>
            </a:pPr>
            <a:r>
              <a:rPr lang="en-US" sz="2400" b="1" dirty="0"/>
              <a:t>Woodfords Family Services</a:t>
            </a:r>
          </a:p>
          <a:p>
            <a:pPr marL="0" indent="0">
              <a:buNone/>
            </a:pPr>
            <a:r>
              <a:rPr lang="en-US" sz="2400" b="1" dirty="0"/>
              <a:t>gjefferson@woodfords.org</a:t>
            </a:r>
          </a:p>
          <a:p>
            <a:endParaRPr lang="en-US" sz="2400" b="1" dirty="0"/>
          </a:p>
        </p:txBody>
      </p:sp>
      <p:sp>
        <p:nvSpPr>
          <p:cNvPr id="6" name="Text Placeholder 4"/>
          <p:cNvSpPr txBox="1">
            <a:spLocks/>
          </p:cNvSpPr>
          <p:nvPr/>
        </p:nvSpPr>
        <p:spPr bwMode="gray">
          <a:xfrm>
            <a:off x="622279" y="5157897"/>
            <a:ext cx="4366197" cy="785704"/>
          </a:xfrm>
          <a:prstGeom prst="rect">
            <a:avLst/>
          </a:prstGeom>
        </p:spPr>
        <p:txBody>
          <a:bodyPr vert="horz" lIns="91440" tIns="45720" rIns="91440" bIns="45720" rtlCol="0">
            <a:no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1400" b="0" i="0" kern="1200">
                <a:solidFill>
                  <a:schemeClr val="accent1"/>
                </a:solidFill>
                <a:latin typeface="+mn-lt"/>
                <a:ea typeface="+mn-ea"/>
                <a:cs typeface="+mn-cs"/>
              </a:defRPr>
            </a:lvl1pPr>
            <a:lvl2pPr marL="457200" indent="0" algn="l" defTabSz="457200" rtl="0" eaLnBrk="1" latinLnBrk="0" hangingPunct="1">
              <a:spcBef>
                <a:spcPts val="1000"/>
              </a:spcBef>
              <a:spcAft>
                <a:spcPts val="0"/>
              </a:spcAft>
              <a:buClr>
                <a:schemeClr val="accent1"/>
              </a:buClr>
              <a:buSzPct val="80000"/>
              <a:buFont typeface="Wingdings 3" charset="2"/>
              <a:buNone/>
              <a:defRPr sz="1200" b="0" i="0" kern="1200">
                <a:solidFill>
                  <a:schemeClr val="tx1">
                    <a:lumMod val="75000"/>
                    <a:lumOff val="2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SzPct val="80000"/>
              <a:buFont typeface="Wingdings 3" charset="2"/>
              <a:buNone/>
              <a:defRPr sz="1000" b="0" i="0" kern="1200">
                <a:solidFill>
                  <a:schemeClr val="tx1">
                    <a:lumMod val="75000"/>
                    <a:lumOff val="2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lumMod val="75000"/>
                    <a:lumOff val="25000"/>
                  </a:schemeClr>
                </a:solidFill>
                <a:latin typeface="+mn-lt"/>
                <a:ea typeface="+mn-ea"/>
                <a:cs typeface="+mn-cs"/>
              </a:defRPr>
            </a:lvl9pPr>
          </a:lstStyle>
          <a:p>
            <a:r>
              <a:rPr lang="en-US" sz="2800" b="1" dirty="0" smtClean="0"/>
              <a:t>SMAC  </a:t>
            </a:r>
          </a:p>
          <a:p>
            <a:r>
              <a:rPr lang="en-US" sz="2800" b="1" dirty="0" smtClean="0"/>
              <a:t>March 7, 2020</a:t>
            </a:r>
            <a:endParaRPr lang="en-US" sz="2800" dirty="0"/>
          </a:p>
        </p:txBody>
      </p:sp>
    </p:spTree>
    <p:extLst>
      <p:ext uri="{BB962C8B-B14F-4D97-AF65-F5344CB8AC3E}">
        <p14:creationId xmlns:p14="http://schemas.microsoft.com/office/powerpoint/2010/main" val="901962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75833" y="790788"/>
            <a:ext cx="8761413" cy="706964"/>
          </a:xfrm>
        </p:spPr>
        <p:txBody>
          <a:bodyPr/>
          <a:lstStyle/>
          <a:p>
            <a:r>
              <a:rPr lang="en-US" sz="4400" b="1" dirty="0" smtClean="0"/>
              <a:t>Complete Refusal</a:t>
            </a:r>
            <a:endParaRPr lang="en-US" sz="4400" b="1" dirty="0"/>
          </a:p>
        </p:txBody>
      </p:sp>
      <p:sp>
        <p:nvSpPr>
          <p:cNvPr id="7" name="Content Placeholder 6"/>
          <p:cNvSpPr>
            <a:spLocks noGrp="1"/>
          </p:cNvSpPr>
          <p:nvPr>
            <p:ph idx="1"/>
          </p:nvPr>
        </p:nvSpPr>
        <p:spPr>
          <a:xfrm>
            <a:off x="575833" y="2514600"/>
            <a:ext cx="10536115" cy="4221480"/>
          </a:xfrm>
        </p:spPr>
        <p:txBody>
          <a:bodyPr>
            <a:normAutofit/>
          </a:bodyPr>
          <a:lstStyle/>
          <a:p>
            <a:pPr marL="465138" indent="-395288">
              <a:lnSpc>
                <a:spcPct val="114000"/>
              </a:lnSpc>
              <a:spcBef>
                <a:spcPts val="1800"/>
              </a:spcBef>
            </a:pPr>
            <a:r>
              <a:rPr lang="en-US" sz="3200" b="1" dirty="0"/>
              <a:t>No foods or liquids taken by </a:t>
            </a:r>
            <a:r>
              <a:rPr lang="en-US" sz="3200" b="1" dirty="0" smtClean="0"/>
              <a:t>mouth</a:t>
            </a:r>
            <a:endParaRPr lang="en-US" sz="3200" b="1" dirty="0"/>
          </a:p>
          <a:p>
            <a:pPr marL="465138" indent="-395288">
              <a:lnSpc>
                <a:spcPct val="114000"/>
              </a:lnSpc>
              <a:spcBef>
                <a:spcPts val="1800"/>
              </a:spcBef>
            </a:pPr>
            <a:r>
              <a:rPr lang="en-US" sz="3200" b="1" dirty="0"/>
              <a:t>Usually supported by tube feeding of </a:t>
            </a:r>
            <a:r>
              <a:rPr lang="en-US" sz="3200" b="1" dirty="0" smtClean="0"/>
              <a:t>some </a:t>
            </a:r>
            <a:r>
              <a:rPr lang="en-US" sz="3200" b="1" dirty="0"/>
              <a:t>type (nasogastric, gastrostomy, TPN</a:t>
            </a:r>
            <a:r>
              <a:rPr lang="en-US" sz="3200" b="1" dirty="0" smtClean="0"/>
              <a:t>) or failing to thrive.</a:t>
            </a:r>
            <a:endParaRPr lang="en-US" sz="3200" b="1" dirty="0"/>
          </a:p>
          <a:p>
            <a:pPr marL="465138" indent="-395288">
              <a:lnSpc>
                <a:spcPct val="114000"/>
              </a:lnSpc>
              <a:spcBef>
                <a:spcPts val="1800"/>
              </a:spcBef>
            </a:pPr>
            <a:r>
              <a:rPr lang="en-US" sz="3200" b="1" dirty="0"/>
              <a:t>Work closely with </a:t>
            </a:r>
            <a:r>
              <a:rPr lang="en-US" sz="3200" b="1" dirty="0" smtClean="0"/>
              <a:t>pediatrician</a:t>
            </a:r>
            <a:endParaRPr lang="en-US" sz="3200" b="1" dirty="0"/>
          </a:p>
          <a:p>
            <a:pPr marL="465138" indent="-395288">
              <a:lnSpc>
                <a:spcPct val="114000"/>
              </a:lnSpc>
              <a:spcBef>
                <a:spcPts val="1800"/>
              </a:spcBef>
            </a:pPr>
            <a:r>
              <a:rPr lang="en-US" sz="3200" b="1" dirty="0"/>
              <a:t>Behavioral strategies can support </a:t>
            </a:r>
            <a:r>
              <a:rPr lang="en-US" sz="3200" b="1" dirty="0" smtClean="0"/>
              <a:t>                           process of </a:t>
            </a:r>
            <a:r>
              <a:rPr lang="en-US" sz="3200" b="1" dirty="0"/>
              <a:t>re-establishing oral </a:t>
            </a:r>
            <a:r>
              <a:rPr lang="en-US" sz="3200" b="1" dirty="0" smtClean="0"/>
              <a:t>intake</a:t>
            </a:r>
            <a:endParaRPr lang="en-US" sz="3200" b="1" dirty="0"/>
          </a:p>
        </p:txBody>
      </p:sp>
    </p:spTree>
    <p:extLst>
      <p:ext uri="{BB962C8B-B14F-4D97-AF65-F5344CB8AC3E}">
        <p14:creationId xmlns:p14="http://schemas.microsoft.com/office/powerpoint/2010/main" val="26958811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9978" y="939212"/>
            <a:ext cx="8761413" cy="706964"/>
          </a:xfrm>
        </p:spPr>
        <p:txBody>
          <a:bodyPr/>
          <a:lstStyle/>
          <a:p>
            <a:r>
              <a:rPr lang="en-US" sz="4400" b="1" dirty="0" smtClean="0"/>
              <a:t>Concerns from the Group</a:t>
            </a:r>
            <a:endParaRPr lang="en-US" sz="4400" b="1" dirty="0"/>
          </a:p>
        </p:txBody>
      </p:sp>
      <p:sp>
        <p:nvSpPr>
          <p:cNvPr id="3" name="Content Placeholder 2"/>
          <p:cNvSpPr>
            <a:spLocks noGrp="1"/>
          </p:cNvSpPr>
          <p:nvPr>
            <p:ph idx="1"/>
          </p:nvPr>
        </p:nvSpPr>
        <p:spPr>
          <a:xfrm>
            <a:off x="591074" y="2504661"/>
            <a:ext cx="10305526" cy="4353339"/>
          </a:xfrm>
        </p:spPr>
        <p:txBody>
          <a:bodyPr>
            <a:normAutofit lnSpcReduction="10000"/>
          </a:bodyPr>
          <a:lstStyle/>
          <a:p>
            <a:r>
              <a:rPr lang="en-US" sz="3200" b="1" dirty="0" smtClean="0"/>
              <a:t>What feeding problems are you seeing, treating?</a:t>
            </a:r>
          </a:p>
          <a:p>
            <a:pPr>
              <a:spcBef>
                <a:spcPts val="2400"/>
              </a:spcBef>
            </a:pPr>
            <a:r>
              <a:rPr lang="en-US" sz="3200" b="1" dirty="0" smtClean="0"/>
              <a:t>Take out/pull up your Feeding Survey and Intervention Planning </a:t>
            </a:r>
            <a:r>
              <a:rPr lang="en-US" sz="3200" b="1" dirty="0"/>
              <a:t>w</a:t>
            </a:r>
            <a:r>
              <a:rPr lang="en-US" sz="3200" b="1" dirty="0" smtClean="0"/>
              <a:t>orksheet</a:t>
            </a:r>
            <a:endParaRPr lang="en-US" sz="3200" b="1" dirty="0" smtClean="0"/>
          </a:p>
          <a:p>
            <a:pPr>
              <a:spcBef>
                <a:spcPts val="2400"/>
              </a:spcBef>
            </a:pPr>
            <a:r>
              <a:rPr lang="en-US" sz="3200" b="1" dirty="0" smtClean="0"/>
              <a:t>Turn to your neighbor and complete the yellow/upper section of your worksheet</a:t>
            </a:r>
          </a:p>
          <a:p>
            <a:pPr>
              <a:spcBef>
                <a:spcPts val="2400"/>
              </a:spcBef>
            </a:pPr>
            <a:r>
              <a:rPr lang="en-US" sz="3200" b="1" dirty="0" smtClean="0"/>
              <a:t>Divulge only that information that you feel comfortable sharing – no pressure</a:t>
            </a:r>
            <a:endParaRPr lang="en-US" sz="3200" b="1" dirty="0"/>
          </a:p>
        </p:txBody>
      </p:sp>
    </p:spTree>
    <p:extLst>
      <p:ext uri="{BB962C8B-B14F-4D97-AF65-F5344CB8AC3E}">
        <p14:creationId xmlns:p14="http://schemas.microsoft.com/office/powerpoint/2010/main" val="4293155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3545" y="152215"/>
            <a:ext cx="9144909" cy="6909170"/>
          </a:xfrm>
          <a:prstGeom prst="rect">
            <a:avLst/>
          </a:prstGeom>
        </p:spPr>
      </p:pic>
    </p:spTree>
    <p:extLst>
      <p:ext uri="{BB962C8B-B14F-4D97-AF65-F5344CB8AC3E}">
        <p14:creationId xmlns:p14="http://schemas.microsoft.com/office/powerpoint/2010/main" val="3831496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49892" y="5562600"/>
            <a:ext cx="10453108" cy="769441"/>
          </a:xfrm>
          <a:prstGeom prst="rect">
            <a:avLst/>
          </a:prstGeom>
          <a:noFill/>
        </p:spPr>
        <p:txBody>
          <a:bodyPr wrap="square" rtlCol="0">
            <a:spAutoFit/>
          </a:bodyPr>
          <a:lstStyle/>
          <a:p>
            <a:r>
              <a:rPr lang="en-US" sz="4400" b="1" dirty="0" smtClean="0"/>
              <a:t>Somebody share some results please!</a:t>
            </a:r>
            <a:endParaRPr lang="en-US" sz="4400" b="1" dirty="0"/>
          </a:p>
        </p:txBody>
      </p:sp>
      <p:pic>
        <p:nvPicPr>
          <p:cNvPr id="6" name="Picture 5"/>
          <p:cNvPicPr>
            <a:picLocks noChangeAspect="1"/>
          </p:cNvPicPr>
          <p:nvPr/>
        </p:nvPicPr>
        <p:blipFill rotWithShape="1">
          <a:blip r:embed="rId2"/>
          <a:srcRect b="47243"/>
          <a:stretch/>
        </p:blipFill>
        <p:spPr>
          <a:xfrm>
            <a:off x="246691" y="545915"/>
            <a:ext cx="12108092" cy="4826185"/>
          </a:xfrm>
          <a:prstGeom prst="rect">
            <a:avLst/>
          </a:prstGeom>
        </p:spPr>
      </p:pic>
    </p:spTree>
    <p:extLst>
      <p:ext uri="{BB962C8B-B14F-4D97-AF65-F5344CB8AC3E}">
        <p14:creationId xmlns:p14="http://schemas.microsoft.com/office/powerpoint/2010/main" val="3506433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2960" y="2540484"/>
            <a:ext cx="5120640" cy="2283824"/>
          </a:xfrm>
        </p:spPr>
        <p:txBody>
          <a:bodyPr>
            <a:noAutofit/>
          </a:bodyPr>
          <a:lstStyle/>
          <a:p>
            <a:r>
              <a:rPr lang="en-US" sz="4800" b="1" dirty="0" smtClean="0">
                <a:latin typeface="Calibri" pitchFamily="34" charset="0"/>
              </a:rPr>
              <a:t>How do Feeding </a:t>
            </a:r>
            <a:br>
              <a:rPr lang="en-US" sz="4800" b="1" dirty="0" smtClean="0">
                <a:latin typeface="Calibri" pitchFamily="34" charset="0"/>
              </a:rPr>
            </a:br>
            <a:r>
              <a:rPr lang="en-US" sz="4800" b="1" dirty="0" smtClean="0">
                <a:latin typeface="Calibri" pitchFamily="34" charset="0"/>
              </a:rPr>
              <a:t>Problems Develop? </a:t>
            </a:r>
            <a:endParaRPr lang="en-US" sz="4800" b="1" dirty="0">
              <a:latin typeface="Calibri" pitchFamily="34" charset="0"/>
            </a:endParaRPr>
          </a:p>
        </p:txBody>
      </p:sp>
      <p:pic>
        <p:nvPicPr>
          <p:cNvPr id="7" name="Picture 6"/>
          <p:cNvPicPr>
            <a:picLocks noChangeAspect="1"/>
          </p:cNvPicPr>
          <p:nvPr/>
        </p:nvPicPr>
        <p:blipFill rotWithShape="1">
          <a:blip r:embed="rId2"/>
          <a:srcRect r="2801"/>
          <a:stretch/>
        </p:blipFill>
        <p:spPr>
          <a:xfrm>
            <a:off x="6537960" y="2289365"/>
            <a:ext cx="5288280" cy="3060383"/>
          </a:xfrm>
          <a:prstGeom prst="rect">
            <a:avLst/>
          </a:prstGeom>
        </p:spPr>
      </p:pic>
    </p:spTree>
    <p:extLst>
      <p:ext uri="{BB962C8B-B14F-4D97-AF65-F5344CB8AC3E}">
        <p14:creationId xmlns:p14="http://schemas.microsoft.com/office/powerpoint/2010/main" val="29540778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58713" y="790788"/>
            <a:ext cx="8761413" cy="706964"/>
          </a:xfrm>
        </p:spPr>
        <p:txBody>
          <a:bodyPr/>
          <a:lstStyle/>
          <a:p>
            <a:r>
              <a:rPr lang="en-US" sz="4400" b="1" dirty="0" smtClean="0"/>
              <a:t>Precursors to Feeding Issues</a:t>
            </a:r>
            <a:endParaRPr lang="en-US" sz="4400" b="1" dirty="0"/>
          </a:p>
        </p:txBody>
      </p:sp>
      <p:sp>
        <p:nvSpPr>
          <p:cNvPr id="5" name="Content Placeholder 4"/>
          <p:cNvSpPr>
            <a:spLocks noGrp="1"/>
          </p:cNvSpPr>
          <p:nvPr>
            <p:ph idx="1"/>
          </p:nvPr>
        </p:nvSpPr>
        <p:spPr>
          <a:xfrm>
            <a:off x="758713" y="2496820"/>
            <a:ext cx="9528287" cy="4467860"/>
          </a:xfrm>
        </p:spPr>
        <p:txBody>
          <a:bodyPr>
            <a:noAutofit/>
          </a:bodyPr>
          <a:lstStyle/>
          <a:p>
            <a:pPr marL="465138" indent="-395288"/>
            <a:r>
              <a:rPr lang="en-US" sz="3200" b="1" dirty="0"/>
              <a:t>Developmental </a:t>
            </a:r>
            <a:r>
              <a:rPr lang="en-US" sz="3200" b="1" dirty="0" smtClean="0"/>
              <a:t>patterns</a:t>
            </a:r>
          </a:p>
          <a:p>
            <a:pPr marL="469900" lvl="1" indent="0">
              <a:buNone/>
            </a:pPr>
            <a:r>
              <a:rPr lang="en-US" sz="2800" dirty="0" smtClean="0"/>
              <a:t>Breathing, suck, swallow, phasic bite</a:t>
            </a:r>
            <a:endParaRPr lang="en-US" sz="2800" dirty="0"/>
          </a:p>
          <a:p>
            <a:pPr marL="465138" indent="-395288"/>
            <a:r>
              <a:rPr lang="en-US" sz="3200" b="1" dirty="0"/>
              <a:t>Medical </a:t>
            </a:r>
            <a:r>
              <a:rPr lang="en-US" sz="3200" b="1" dirty="0" smtClean="0"/>
              <a:t>issues</a:t>
            </a:r>
          </a:p>
          <a:p>
            <a:pPr marL="469900" lvl="1" indent="0">
              <a:buNone/>
            </a:pPr>
            <a:r>
              <a:rPr lang="en-US" sz="2800" dirty="0" smtClean="0"/>
              <a:t>GI and related issues, chronic illness</a:t>
            </a:r>
            <a:endParaRPr lang="en-US" sz="2800" dirty="0"/>
          </a:p>
          <a:p>
            <a:pPr marL="465138" indent="-395288"/>
            <a:r>
              <a:rPr lang="en-US" sz="3200" b="1" dirty="0" smtClean="0"/>
              <a:t>Structure</a:t>
            </a:r>
          </a:p>
          <a:p>
            <a:pPr marL="469900" lvl="1" indent="0">
              <a:buNone/>
            </a:pPr>
            <a:r>
              <a:rPr lang="en-US" sz="2600" dirty="0" smtClean="0"/>
              <a:t>Meals, snacks, fluid offered at consistent times</a:t>
            </a:r>
            <a:endParaRPr lang="en-US" sz="3000" dirty="0"/>
          </a:p>
          <a:p>
            <a:pPr marL="465138" indent="-395288"/>
            <a:r>
              <a:rPr lang="en-US" sz="3200" b="1" dirty="0"/>
              <a:t>Food </a:t>
            </a:r>
            <a:r>
              <a:rPr lang="en-US" sz="3200" b="1" dirty="0" smtClean="0"/>
              <a:t>availability</a:t>
            </a:r>
            <a:endParaRPr lang="en-US" sz="3600" b="1" dirty="0"/>
          </a:p>
          <a:p>
            <a:pPr>
              <a:spcBef>
                <a:spcPts val="0"/>
              </a:spcBef>
            </a:pPr>
            <a:endParaRPr lang="en-US" sz="3600" b="1" dirty="0"/>
          </a:p>
          <a:p>
            <a:pPr marL="468630" lvl="1" indent="0">
              <a:spcBef>
                <a:spcPts val="0"/>
              </a:spcBef>
              <a:buNone/>
            </a:pPr>
            <a:endParaRPr lang="en-US" sz="3600" b="1" dirty="0"/>
          </a:p>
          <a:p>
            <a:endParaRPr lang="en-US" sz="3600" b="1" dirty="0"/>
          </a:p>
        </p:txBody>
      </p:sp>
    </p:spTree>
    <p:extLst>
      <p:ext uri="{BB962C8B-B14F-4D97-AF65-F5344CB8AC3E}">
        <p14:creationId xmlns:p14="http://schemas.microsoft.com/office/powerpoint/2010/main" val="27786335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94678"/>
            <a:ext cx="8077200" cy="1143000"/>
          </a:xfrm>
        </p:spPr>
        <p:txBody>
          <a:bodyPr>
            <a:normAutofit/>
          </a:bodyPr>
          <a:lstStyle/>
          <a:p>
            <a:r>
              <a:rPr lang="en-US" b="1" dirty="0" smtClean="0"/>
              <a:t>Medical Issues Impact Feeding</a:t>
            </a:r>
            <a:endParaRPr lang="en-US" b="1" dirty="0"/>
          </a:p>
        </p:txBody>
      </p:sp>
      <p:sp>
        <p:nvSpPr>
          <p:cNvPr id="3" name="Content Placeholder 2"/>
          <p:cNvSpPr>
            <a:spLocks noGrp="1"/>
          </p:cNvSpPr>
          <p:nvPr>
            <p:ph idx="1"/>
          </p:nvPr>
        </p:nvSpPr>
        <p:spPr>
          <a:xfrm>
            <a:off x="685800" y="2499360"/>
            <a:ext cx="9921240" cy="3886200"/>
          </a:xfrm>
        </p:spPr>
        <p:txBody>
          <a:bodyPr>
            <a:noAutofit/>
          </a:bodyPr>
          <a:lstStyle/>
          <a:p>
            <a:r>
              <a:rPr lang="en-US" sz="3200" b="1" dirty="0" smtClean="0"/>
              <a:t>Esophageal </a:t>
            </a:r>
            <a:r>
              <a:rPr lang="en-US" sz="3200" b="1" dirty="0"/>
              <a:t>health </a:t>
            </a:r>
            <a:r>
              <a:rPr lang="en-US" sz="3200" b="1" dirty="0" smtClean="0"/>
              <a:t>– the ins</a:t>
            </a:r>
          </a:p>
          <a:p>
            <a:pPr marL="396875" indent="0">
              <a:buNone/>
            </a:pPr>
            <a:r>
              <a:rPr lang="en-US" sz="2800" dirty="0" smtClean="0"/>
              <a:t>Gastro-esophageal </a:t>
            </a:r>
            <a:r>
              <a:rPr lang="en-US" sz="2800" dirty="0"/>
              <a:t>reflux: Present in 56% of children with neurodevelopmental disabilities who presented with feeding problems (Schwarz et al., 2001)</a:t>
            </a:r>
          </a:p>
          <a:p>
            <a:pPr marL="396875" indent="0">
              <a:buNone/>
            </a:pPr>
            <a:r>
              <a:rPr lang="en-US" sz="2800" dirty="0"/>
              <a:t>Ulcers secondary to GER, </a:t>
            </a:r>
            <a:r>
              <a:rPr lang="en-US" sz="2800" dirty="0" smtClean="0"/>
              <a:t>Atresia</a:t>
            </a:r>
            <a:endParaRPr lang="en-US" sz="2800" dirty="0"/>
          </a:p>
          <a:p>
            <a:pPr marL="465138" indent="-395288">
              <a:spcBef>
                <a:spcPts val="1800"/>
              </a:spcBef>
            </a:pPr>
            <a:r>
              <a:rPr lang="en-US" sz="3200" b="1" dirty="0"/>
              <a:t>Intestinal, bowel and stomach </a:t>
            </a:r>
            <a:r>
              <a:rPr lang="en-US" sz="3200" b="1" dirty="0" smtClean="0"/>
              <a:t>health – the outs</a:t>
            </a:r>
          </a:p>
          <a:p>
            <a:pPr marL="396875" lvl="1" indent="0">
              <a:spcBef>
                <a:spcPts val="600"/>
              </a:spcBef>
              <a:buNone/>
            </a:pPr>
            <a:r>
              <a:rPr lang="en-US" sz="2800" dirty="0"/>
              <a:t>Constipation, shortened intestinal tract, ulcers, </a:t>
            </a:r>
            <a:r>
              <a:rPr lang="en-US" sz="2800" dirty="0" smtClean="0"/>
              <a:t>necrosis</a:t>
            </a:r>
            <a:r>
              <a:rPr lang="en-US" sz="2800" dirty="0"/>
              <a:t>, general “</a:t>
            </a:r>
            <a:r>
              <a:rPr lang="en-US" sz="2800" dirty="0" smtClean="0"/>
              <a:t>environment”</a:t>
            </a:r>
          </a:p>
          <a:p>
            <a:pPr marL="465138" indent="-395288"/>
            <a:endParaRPr lang="en-US" sz="3000" dirty="0"/>
          </a:p>
          <a:p>
            <a:pPr marL="465138" indent="-395288"/>
            <a:endParaRPr lang="en-US" sz="3000" dirty="0"/>
          </a:p>
          <a:p>
            <a:endParaRPr lang="en-US" sz="3000" dirty="0"/>
          </a:p>
        </p:txBody>
      </p:sp>
    </p:spTree>
    <p:extLst>
      <p:ext uri="{BB962C8B-B14F-4D97-AF65-F5344CB8AC3E}">
        <p14:creationId xmlns:p14="http://schemas.microsoft.com/office/powerpoint/2010/main" val="660359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594678"/>
            <a:ext cx="8077200" cy="1143000"/>
          </a:xfrm>
        </p:spPr>
        <p:txBody>
          <a:bodyPr>
            <a:normAutofit/>
          </a:bodyPr>
          <a:lstStyle/>
          <a:p>
            <a:r>
              <a:rPr lang="en-US" b="1" dirty="0" smtClean="0"/>
              <a:t>Medical Issues Impact Feeding</a:t>
            </a:r>
            <a:endParaRPr lang="en-US" b="1" dirty="0"/>
          </a:p>
        </p:txBody>
      </p:sp>
      <p:sp>
        <p:nvSpPr>
          <p:cNvPr id="3" name="Content Placeholder 2"/>
          <p:cNvSpPr>
            <a:spLocks noGrp="1"/>
          </p:cNvSpPr>
          <p:nvPr>
            <p:ph idx="1"/>
          </p:nvPr>
        </p:nvSpPr>
        <p:spPr>
          <a:xfrm>
            <a:off x="548640" y="2575560"/>
            <a:ext cx="9921240" cy="3886200"/>
          </a:xfrm>
        </p:spPr>
        <p:txBody>
          <a:bodyPr>
            <a:noAutofit/>
          </a:bodyPr>
          <a:lstStyle/>
          <a:p>
            <a:pPr marL="465138" indent="-395288">
              <a:spcBef>
                <a:spcPts val="1800"/>
              </a:spcBef>
            </a:pPr>
            <a:r>
              <a:rPr lang="en-US" sz="2800" b="1" dirty="0" smtClean="0"/>
              <a:t>History </a:t>
            </a:r>
            <a:r>
              <a:rPr lang="en-US" sz="2800" b="1" dirty="0"/>
              <a:t>of and current tube </a:t>
            </a:r>
            <a:r>
              <a:rPr lang="en-US" sz="2800" b="1" dirty="0" smtClean="0"/>
              <a:t>feeding </a:t>
            </a:r>
            <a:r>
              <a:rPr lang="en-US" sz="2400" dirty="0" smtClean="0"/>
              <a:t>(practice, volume)</a:t>
            </a:r>
          </a:p>
          <a:p>
            <a:pPr marL="465138" indent="-395288">
              <a:spcBef>
                <a:spcPts val="1800"/>
              </a:spcBef>
            </a:pPr>
            <a:r>
              <a:rPr lang="en-US" sz="2800" b="1" dirty="0" smtClean="0"/>
              <a:t>Aspiration</a:t>
            </a:r>
            <a:r>
              <a:rPr lang="en-US" sz="2800" b="1" dirty="0"/>
              <a:t>, history of </a:t>
            </a:r>
            <a:r>
              <a:rPr lang="en-US" sz="2800" b="1" dirty="0" smtClean="0"/>
              <a:t>intubation</a:t>
            </a:r>
          </a:p>
          <a:p>
            <a:pPr marL="469900" lvl="1" indent="0">
              <a:spcBef>
                <a:spcPts val="1800"/>
              </a:spcBef>
              <a:buNone/>
            </a:pPr>
            <a:r>
              <a:rPr lang="en-US" sz="2400" dirty="0" smtClean="0"/>
              <a:t>Oral intake problematic (texture), </a:t>
            </a:r>
            <a:r>
              <a:rPr lang="en-US" sz="2400" dirty="0"/>
              <a:t>comfort, </a:t>
            </a:r>
            <a:r>
              <a:rPr lang="en-US" sz="2400" dirty="0" smtClean="0"/>
              <a:t>taste preferences</a:t>
            </a:r>
            <a:endParaRPr lang="en-US" sz="2400" dirty="0"/>
          </a:p>
          <a:p>
            <a:pPr marL="465138" indent="-415925">
              <a:spcBef>
                <a:spcPts val="1800"/>
              </a:spcBef>
            </a:pPr>
            <a:r>
              <a:rPr lang="en-US" sz="2800" b="1" dirty="0" smtClean="0"/>
              <a:t>Chronic illness</a:t>
            </a:r>
          </a:p>
          <a:p>
            <a:pPr marL="465138" indent="-395288">
              <a:spcBef>
                <a:spcPts val="1800"/>
              </a:spcBef>
            </a:pPr>
            <a:r>
              <a:rPr lang="en-US" sz="2800" b="1" dirty="0" smtClean="0"/>
              <a:t>Volume/Capacity </a:t>
            </a:r>
            <a:r>
              <a:rPr lang="en-US" sz="2400" dirty="0" smtClean="0"/>
              <a:t>(delayed gastric emptying)</a:t>
            </a:r>
          </a:p>
          <a:p>
            <a:pPr marL="465138" indent="-395288">
              <a:spcBef>
                <a:spcPts val="1800"/>
              </a:spcBef>
            </a:pPr>
            <a:r>
              <a:rPr lang="en-US" sz="2800" b="1" dirty="0" smtClean="0"/>
              <a:t>Allergies </a:t>
            </a:r>
            <a:r>
              <a:rPr lang="en-US" sz="2400" dirty="0" smtClean="0"/>
              <a:t>(breathing impacted)</a:t>
            </a:r>
            <a:endParaRPr lang="en-US" sz="3000" dirty="0"/>
          </a:p>
        </p:txBody>
      </p:sp>
    </p:spTree>
    <p:extLst>
      <p:ext uri="{BB962C8B-B14F-4D97-AF65-F5344CB8AC3E}">
        <p14:creationId xmlns:p14="http://schemas.microsoft.com/office/powerpoint/2010/main" val="1488243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20722" y="1264870"/>
            <a:ext cx="5261430" cy="4145330"/>
          </a:xfrm>
        </p:spPr>
        <p:txBody>
          <a:bodyPr/>
          <a:lstStyle/>
          <a:p>
            <a:r>
              <a:rPr lang="en-US" sz="4800" b="1" dirty="0" smtClean="0"/>
              <a:t>Universal </a:t>
            </a:r>
            <a:r>
              <a:rPr lang="en-US" sz="4800" b="1" dirty="0" smtClean="0"/>
              <a:t/>
            </a:r>
            <a:br>
              <a:rPr lang="en-US" sz="4800" b="1" dirty="0" smtClean="0"/>
            </a:br>
            <a:r>
              <a:rPr lang="en-US" sz="4800" b="1" dirty="0" smtClean="0"/>
              <a:t>Pre-Interventions</a:t>
            </a:r>
            <a:r>
              <a:rPr lang="en-US" sz="4800" b="1" dirty="0" smtClean="0"/>
              <a:t/>
            </a:r>
            <a:br>
              <a:rPr lang="en-US" sz="4800" b="1" dirty="0" smtClean="0"/>
            </a:br>
            <a:r>
              <a:rPr lang="en-US" sz="4800" b="1" dirty="0"/>
              <a:t/>
            </a:r>
            <a:br>
              <a:rPr lang="en-US" sz="4800" b="1" dirty="0"/>
            </a:br>
            <a:r>
              <a:rPr lang="en-US" sz="3600" b="1" i="1" dirty="0" smtClean="0">
                <a:solidFill>
                  <a:srgbClr val="92D050"/>
                </a:solidFill>
              </a:rPr>
              <a:t>Antecedent Interventions</a:t>
            </a:r>
            <a:br>
              <a:rPr lang="en-US" sz="3600" b="1" i="1" dirty="0" smtClean="0">
                <a:solidFill>
                  <a:srgbClr val="92D050"/>
                </a:solidFill>
              </a:rPr>
            </a:br>
            <a:r>
              <a:rPr lang="en-US" sz="3600" b="1" i="1" dirty="0" smtClean="0">
                <a:solidFill>
                  <a:srgbClr val="92D050"/>
                </a:solidFill>
              </a:rPr>
              <a:t>“Must Dos”</a:t>
            </a:r>
            <a:r>
              <a:rPr lang="en-US" sz="4800" b="1" dirty="0" smtClean="0">
                <a:solidFill>
                  <a:srgbClr val="92D050"/>
                </a:solidFill>
              </a:rPr>
              <a:t> </a:t>
            </a:r>
            <a:endParaRPr lang="en-US" sz="4800" b="1" dirty="0">
              <a:solidFill>
                <a:srgbClr val="92D050"/>
              </a:solidFill>
            </a:endParaRPr>
          </a:p>
        </p:txBody>
      </p:sp>
      <p:grpSp>
        <p:nvGrpSpPr>
          <p:cNvPr id="14" name="Group 13"/>
          <p:cNvGrpSpPr/>
          <p:nvPr/>
        </p:nvGrpSpPr>
        <p:grpSpPr>
          <a:xfrm>
            <a:off x="10525219" y="1468289"/>
            <a:ext cx="1357661" cy="1794670"/>
            <a:chOff x="7970480" y="1621051"/>
            <a:chExt cx="1357661" cy="1794670"/>
          </a:xfrm>
        </p:grpSpPr>
        <p:pic>
          <p:nvPicPr>
            <p:cNvPr id="7" name="Picture 6"/>
            <p:cNvPicPr>
              <a:picLocks noChangeAspect="1"/>
            </p:cNvPicPr>
            <p:nvPr/>
          </p:nvPicPr>
          <p:blipFill rotWithShape="1">
            <a:blip r:embed="rId2"/>
            <a:srcRect l="13077" t="11538" r="9615" b="10769"/>
            <a:stretch/>
          </p:blipFill>
          <p:spPr>
            <a:xfrm>
              <a:off x="7970480" y="1621051"/>
              <a:ext cx="1357661" cy="13644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extBox 12"/>
            <p:cNvSpPr txBox="1"/>
            <p:nvPr/>
          </p:nvSpPr>
          <p:spPr>
            <a:xfrm>
              <a:off x="8032512" y="3046389"/>
              <a:ext cx="1237839" cy="369332"/>
            </a:xfrm>
            <a:prstGeom prst="rect">
              <a:avLst/>
            </a:prstGeom>
            <a:noFill/>
          </p:spPr>
          <p:txBody>
            <a:bodyPr wrap="none" rtlCol="0">
              <a:spAutoFit/>
            </a:bodyPr>
            <a:lstStyle/>
            <a:p>
              <a:r>
                <a:rPr lang="en-US" b="1" dirty="0" smtClean="0"/>
                <a:t>Schedule</a:t>
              </a:r>
              <a:endParaRPr lang="en-US" b="1" dirty="0"/>
            </a:p>
          </p:txBody>
        </p:sp>
      </p:grpSp>
      <p:grpSp>
        <p:nvGrpSpPr>
          <p:cNvPr id="16" name="Group 15"/>
          <p:cNvGrpSpPr/>
          <p:nvPr/>
        </p:nvGrpSpPr>
        <p:grpSpPr>
          <a:xfrm>
            <a:off x="9089440" y="4495231"/>
            <a:ext cx="2758692" cy="2220702"/>
            <a:chOff x="6940407" y="3783905"/>
            <a:chExt cx="2758692" cy="2220702"/>
          </a:xfrm>
        </p:grpSpPr>
        <p:grpSp>
          <p:nvGrpSpPr>
            <p:cNvPr id="11" name="Group 10"/>
            <p:cNvGrpSpPr/>
            <p:nvPr/>
          </p:nvGrpSpPr>
          <p:grpSpPr>
            <a:xfrm>
              <a:off x="6940407" y="3783905"/>
              <a:ext cx="2758692" cy="1807571"/>
              <a:chOff x="8059058" y="3845439"/>
              <a:chExt cx="3801472" cy="2366492"/>
            </a:xfrm>
          </p:grpSpPr>
          <p:pic>
            <p:nvPicPr>
              <p:cNvPr id="9" name="Picture 8"/>
              <p:cNvPicPr>
                <a:picLocks noChangeAspect="1"/>
              </p:cNvPicPr>
              <p:nvPr/>
            </p:nvPicPr>
            <p:blipFill>
              <a:blip r:embed="rId3"/>
              <a:stretch>
                <a:fillRect/>
              </a:stretch>
            </p:blipFill>
            <p:spPr>
              <a:xfrm>
                <a:off x="10597226" y="3845439"/>
                <a:ext cx="1263304" cy="2366492"/>
              </a:xfrm>
              <a:prstGeom prst="rect">
                <a:avLst/>
              </a:prstGeom>
            </p:spPr>
          </p:pic>
          <p:pic>
            <p:nvPicPr>
              <p:cNvPr id="10" name="Picture 9"/>
              <p:cNvPicPr>
                <a:picLocks noChangeAspect="1"/>
              </p:cNvPicPr>
              <p:nvPr/>
            </p:nvPicPr>
            <p:blipFill rotWithShape="1">
              <a:blip r:embed="rId4"/>
              <a:srcRect b="12607"/>
              <a:stretch/>
            </p:blipFill>
            <p:spPr>
              <a:xfrm>
                <a:off x="8059058" y="4297680"/>
                <a:ext cx="2538168" cy="1783080"/>
              </a:xfrm>
              <a:prstGeom prst="rect">
                <a:avLst/>
              </a:prstGeom>
            </p:spPr>
          </p:pic>
        </p:grpSp>
        <p:sp>
          <p:nvSpPr>
            <p:cNvPr id="15" name="TextBox 14"/>
            <p:cNvSpPr txBox="1"/>
            <p:nvPr/>
          </p:nvSpPr>
          <p:spPr>
            <a:xfrm>
              <a:off x="7402202" y="5635275"/>
              <a:ext cx="1947969" cy="369332"/>
            </a:xfrm>
            <a:prstGeom prst="rect">
              <a:avLst/>
            </a:prstGeom>
            <a:noFill/>
          </p:spPr>
          <p:txBody>
            <a:bodyPr wrap="none" rtlCol="0">
              <a:spAutoFit/>
            </a:bodyPr>
            <a:lstStyle/>
            <a:p>
              <a:r>
                <a:rPr lang="en-US" b="1" dirty="0" smtClean="0"/>
                <a:t>Correct Seating</a:t>
              </a:r>
              <a:endParaRPr lang="en-US" b="1" dirty="0"/>
            </a:p>
          </p:txBody>
        </p:sp>
      </p:grpSp>
      <p:grpSp>
        <p:nvGrpSpPr>
          <p:cNvPr id="19" name="Group 18"/>
          <p:cNvGrpSpPr/>
          <p:nvPr/>
        </p:nvGrpSpPr>
        <p:grpSpPr>
          <a:xfrm rot="20539514">
            <a:off x="8081293" y="2039018"/>
            <a:ext cx="2233304" cy="2374670"/>
            <a:chOff x="9627226" y="2436563"/>
            <a:chExt cx="2233304" cy="2374670"/>
          </a:xfrm>
        </p:grpSpPr>
        <p:pic>
          <p:nvPicPr>
            <p:cNvPr id="17" name="Picture 16"/>
            <p:cNvPicPr>
              <a:picLocks noChangeAspect="1"/>
            </p:cNvPicPr>
            <p:nvPr/>
          </p:nvPicPr>
          <p:blipFill>
            <a:blip r:embed="rId5"/>
            <a:stretch>
              <a:fillRect/>
            </a:stretch>
          </p:blipFill>
          <p:spPr>
            <a:xfrm>
              <a:off x="9808540" y="2436563"/>
              <a:ext cx="1765928" cy="1965555"/>
            </a:xfrm>
            <a:prstGeom prst="rect">
              <a:avLst/>
            </a:prstGeom>
          </p:spPr>
        </p:pic>
        <p:sp>
          <p:nvSpPr>
            <p:cNvPr id="18" name="TextBox 17"/>
            <p:cNvSpPr txBox="1"/>
            <p:nvPr/>
          </p:nvSpPr>
          <p:spPr>
            <a:xfrm>
              <a:off x="9627226" y="4441901"/>
              <a:ext cx="2233304" cy="369332"/>
            </a:xfrm>
            <a:prstGeom prst="rect">
              <a:avLst/>
            </a:prstGeom>
            <a:noFill/>
          </p:spPr>
          <p:txBody>
            <a:bodyPr wrap="none" rtlCol="0">
              <a:spAutoFit/>
            </a:bodyPr>
            <a:lstStyle/>
            <a:p>
              <a:r>
                <a:rPr lang="en-US" b="1" dirty="0" smtClean="0"/>
                <a:t>Control the Chaos</a:t>
              </a:r>
              <a:endParaRPr lang="en-US" b="1" dirty="0"/>
            </a:p>
          </p:txBody>
        </p:sp>
      </p:grpSp>
      <p:grpSp>
        <p:nvGrpSpPr>
          <p:cNvPr id="27" name="Group 26"/>
          <p:cNvGrpSpPr/>
          <p:nvPr/>
        </p:nvGrpSpPr>
        <p:grpSpPr>
          <a:xfrm>
            <a:off x="6791439" y="5265223"/>
            <a:ext cx="1758018" cy="1188533"/>
            <a:chOff x="9735695" y="5410714"/>
            <a:chExt cx="1758018" cy="1188533"/>
          </a:xfrm>
        </p:grpSpPr>
        <p:grpSp>
          <p:nvGrpSpPr>
            <p:cNvPr id="25" name="Group 24"/>
            <p:cNvGrpSpPr/>
            <p:nvPr/>
          </p:nvGrpSpPr>
          <p:grpSpPr>
            <a:xfrm>
              <a:off x="9769438" y="5410714"/>
              <a:ext cx="1551023" cy="834586"/>
              <a:chOff x="9769438" y="5410714"/>
              <a:chExt cx="1551023" cy="834586"/>
            </a:xfrm>
          </p:grpSpPr>
          <p:pic>
            <p:nvPicPr>
              <p:cNvPr id="23" name="Picture 22"/>
              <p:cNvPicPr>
                <a:picLocks noChangeAspect="1"/>
              </p:cNvPicPr>
              <p:nvPr/>
            </p:nvPicPr>
            <p:blipFill>
              <a:blip r:embed="rId6"/>
              <a:stretch>
                <a:fillRect/>
              </a:stretch>
            </p:blipFill>
            <p:spPr>
              <a:xfrm>
                <a:off x="9908948" y="5431060"/>
                <a:ext cx="1411513" cy="741140"/>
              </a:xfrm>
              <a:prstGeom prst="rect">
                <a:avLst/>
              </a:prstGeom>
            </p:spPr>
          </p:pic>
          <p:pic>
            <p:nvPicPr>
              <p:cNvPr id="24" name="Picture 23"/>
              <p:cNvPicPr>
                <a:picLocks noChangeAspect="1"/>
              </p:cNvPicPr>
              <p:nvPr/>
            </p:nvPicPr>
            <p:blipFill rotWithShape="1">
              <a:blip r:embed="rId7"/>
              <a:srcRect t="10312" b="12500"/>
              <a:stretch/>
            </p:blipFill>
            <p:spPr>
              <a:xfrm>
                <a:off x="9769438" y="5410714"/>
                <a:ext cx="1081245" cy="834586"/>
              </a:xfrm>
              <a:prstGeom prst="rect">
                <a:avLst/>
              </a:prstGeom>
            </p:spPr>
          </p:pic>
        </p:grpSp>
        <p:sp>
          <p:nvSpPr>
            <p:cNvPr id="26" name="TextBox 25"/>
            <p:cNvSpPr txBox="1"/>
            <p:nvPr/>
          </p:nvSpPr>
          <p:spPr>
            <a:xfrm>
              <a:off x="9735695" y="6233487"/>
              <a:ext cx="1758018" cy="365760"/>
            </a:xfrm>
            <a:prstGeom prst="rect">
              <a:avLst/>
            </a:prstGeom>
            <a:noFill/>
          </p:spPr>
          <p:txBody>
            <a:bodyPr wrap="square" rtlCol="0">
              <a:spAutoFit/>
            </a:bodyPr>
            <a:lstStyle/>
            <a:p>
              <a:r>
                <a:rPr lang="en-US" b="1" dirty="0" smtClean="0"/>
                <a:t>Food Choices</a:t>
              </a:r>
              <a:endParaRPr lang="en-US" b="1" dirty="0"/>
            </a:p>
          </p:txBody>
        </p:sp>
      </p:grpSp>
      <p:grpSp>
        <p:nvGrpSpPr>
          <p:cNvPr id="30" name="Group 29"/>
          <p:cNvGrpSpPr/>
          <p:nvPr/>
        </p:nvGrpSpPr>
        <p:grpSpPr>
          <a:xfrm>
            <a:off x="6717295" y="519658"/>
            <a:ext cx="1523174" cy="1916706"/>
            <a:chOff x="4066754" y="2562868"/>
            <a:chExt cx="1523174" cy="1916706"/>
          </a:xfrm>
        </p:grpSpPr>
        <p:pic>
          <p:nvPicPr>
            <p:cNvPr id="28" name="Picture 27"/>
            <p:cNvPicPr>
              <a:picLocks noChangeAspect="1"/>
            </p:cNvPicPr>
            <p:nvPr/>
          </p:nvPicPr>
          <p:blipFill rotWithShape="1">
            <a:blip r:embed="rId8"/>
            <a:srcRect b="10572"/>
            <a:stretch/>
          </p:blipFill>
          <p:spPr>
            <a:xfrm>
              <a:off x="4140898" y="2562868"/>
              <a:ext cx="1374886" cy="1270375"/>
            </a:xfrm>
            <a:prstGeom prst="rect">
              <a:avLst/>
            </a:prstGeom>
          </p:spPr>
        </p:pic>
        <p:sp>
          <p:nvSpPr>
            <p:cNvPr id="29" name="TextBox 28"/>
            <p:cNvSpPr txBox="1"/>
            <p:nvPr/>
          </p:nvSpPr>
          <p:spPr>
            <a:xfrm>
              <a:off x="4066754" y="3833243"/>
              <a:ext cx="1523174" cy="646331"/>
            </a:xfrm>
            <a:prstGeom prst="rect">
              <a:avLst/>
            </a:prstGeom>
            <a:noFill/>
          </p:spPr>
          <p:txBody>
            <a:bodyPr wrap="none" rtlCol="0">
              <a:spAutoFit/>
            </a:bodyPr>
            <a:lstStyle/>
            <a:p>
              <a:r>
                <a:rPr lang="en-US" b="1" dirty="0" smtClean="0"/>
                <a:t>Medication </a:t>
              </a:r>
            </a:p>
            <a:p>
              <a:r>
                <a:rPr lang="en-US" b="1" dirty="0" smtClean="0"/>
                <a:t>as Needed</a:t>
              </a:r>
              <a:endParaRPr lang="en-US" b="1" dirty="0"/>
            </a:p>
          </p:txBody>
        </p:sp>
      </p:grpSp>
    </p:spTree>
    <p:extLst>
      <p:ext uri="{BB962C8B-B14F-4D97-AF65-F5344CB8AC3E}">
        <p14:creationId xmlns:p14="http://schemas.microsoft.com/office/powerpoint/2010/main" val="1029465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16779" y="814092"/>
            <a:ext cx="6498818" cy="706964"/>
          </a:xfrm>
        </p:spPr>
        <p:txBody>
          <a:bodyPr/>
          <a:lstStyle/>
          <a:p>
            <a:r>
              <a:rPr lang="en-US" sz="4400" b="1" dirty="0" smtClean="0"/>
              <a:t>Medical Management</a:t>
            </a:r>
            <a:endParaRPr lang="en-US" sz="4400" b="1" dirty="0"/>
          </a:p>
        </p:txBody>
      </p:sp>
      <p:sp>
        <p:nvSpPr>
          <p:cNvPr id="5" name="Content Placeholder 4"/>
          <p:cNvSpPr>
            <a:spLocks noGrp="1"/>
          </p:cNvSpPr>
          <p:nvPr>
            <p:ph idx="1"/>
          </p:nvPr>
        </p:nvSpPr>
        <p:spPr>
          <a:xfrm>
            <a:off x="618262" y="2410034"/>
            <a:ext cx="11055578" cy="4219366"/>
          </a:xfrm>
        </p:spPr>
        <p:txBody>
          <a:bodyPr>
            <a:normAutofit fontScale="92500"/>
          </a:bodyPr>
          <a:lstStyle/>
          <a:p>
            <a:r>
              <a:rPr lang="en-US" sz="3200" b="1" dirty="0" smtClean="0"/>
              <a:t>Ensure that medical conditions are </a:t>
            </a:r>
            <a:r>
              <a:rPr lang="en-US" sz="3200" b="1" u="sng" dirty="0" smtClean="0"/>
              <a:t>well-managed</a:t>
            </a:r>
          </a:p>
          <a:p>
            <a:pPr marL="350838" lvl="1" indent="0">
              <a:buNone/>
            </a:pPr>
            <a:r>
              <a:rPr lang="en-US" sz="2800" dirty="0" smtClean="0"/>
              <a:t>Medication, therapies</a:t>
            </a:r>
          </a:p>
          <a:p>
            <a:pPr marL="350838" lvl="1" indent="0">
              <a:buNone/>
            </a:pPr>
            <a:r>
              <a:rPr lang="en-US" sz="2800" dirty="0" smtClean="0"/>
              <a:t>Optimal physical positioning</a:t>
            </a:r>
          </a:p>
          <a:p>
            <a:pPr>
              <a:lnSpc>
                <a:spcPct val="114000"/>
              </a:lnSpc>
              <a:spcBef>
                <a:spcPts val="1800"/>
              </a:spcBef>
            </a:pPr>
            <a:r>
              <a:rPr lang="en-US" sz="3200" b="1" dirty="0" smtClean="0"/>
              <a:t>Establish “reasonable” volumes and textures with pediatrician, therapists as well as appropriate materials</a:t>
            </a:r>
          </a:p>
          <a:p>
            <a:pPr>
              <a:lnSpc>
                <a:spcPct val="114000"/>
              </a:lnSpc>
              <a:spcBef>
                <a:spcPts val="1800"/>
              </a:spcBef>
            </a:pPr>
            <a:r>
              <a:rPr lang="en-US" sz="3200" b="1" dirty="0" smtClean="0"/>
              <a:t>The idea is to remove pain and discomfort from the equation BEFORE you start a feeding intervention</a:t>
            </a:r>
            <a:endParaRPr lang="en-US" sz="3200" b="1" dirty="0"/>
          </a:p>
        </p:txBody>
      </p:sp>
      <p:grpSp>
        <p:nvGrpSpPr>
          <p:cNvPr id="6" name="Group 5"/>
          <p:cNvGrpSpPr/>
          <p:nvPr/>
        </p:nvGrpSpPr>
        <p:grpSpPr>
          <a:xfrm>
            <a:off x="7101839" y="616838"/>
            <a:ext cx="1230069" cy="1484246"/>
            <a:chOff x="4066754" y="2825666"/>
            <a:chExt cx="1523174" cy="1653910"/>
          </a:xfrm>
        </p:grpSpPr>
        <p:pic>
          <p:nvPicPr>
            <p:cNvPr id="7" name="Picture 6"/>
            <p:cNvPicPr>
              <a:picLocks noChangeAspect="1"/>
            </p:cNvPicPr>
            <p:nvPr/>
          </p:nvPicPr>
          <p:blipFill rotWithShape="1">
            <a:blip r:embed="rId2"/>
            <a:srcRect b="10572"/>
            <a:stretch/>
          </p:blipFill>
          <p:spPr>
            <a:xfrm>
              <a:off x="4358590" y="2825666"/>
              <a:ext cx="1090471" cy="1007579"/>
            </a:xfrm>
            <a:prstGeom prst="rect">
              <a:avLst/>
            </a:prstGeom>
          </p:spPr>
        </p:pic>
        <p:sp>
          <p:nvSpPr>
            <p:cNvPr id="8" name="TextBox 7"/>
            <p:cNvSpPr txBox="1"/>
            <p:nvPr/>
          </p:nvSpPr>
          <p:spPr>
            <a:xfrm>
              <a:off x="4066754" y="3833245"/>
              <a:ext cx="1523174" cy="646331"/>
            </a:xfrm>
            <a:prstGeom prst="rect">
              <a:avLst/>
            </a:prstGeom>
            <a:noFill/>
          </p:spPr>
          <p:txBody>
            <a:bodyPr wrap="none" rtlCol="0">
              <a:spAutoFit/>
            </a:bodyPr>
            <a:lstStyle/>
            <a:p>
              <a:r>
                <a:rPr lang="en-US" b="1" dirty="0" smtClean="0">
                  <a:solidFill>
                    <a:schemeClr val="bg1"/>
                  </a:solidFill>
                </a:rPr>
                <a:t>Medication </a:t>
              </a:r>
            </a:p>
            <a:p>
              <a:r>
                <a:rPr lang="en-US" b="1" dirty="0" smtClean="0">
                  <a:solidFill>
                    <a:schemeClr val="bg1"/>
                  </a:solidFill>
                </a:rPr>
                <a:t>as Needed</a:t>
              </a:r>
              <a:endParaRPr lang="en-US" b="1" dirty="0">
                <a:solidFill>
                  <a:schemeClr val="bg1"/>
                </a:solidFill>
              </a:endParaRPr>
            </a:p>
          </p:txBody>
        </p:sp>
      </p:grpSp>
    </p:spTree>
    <p:extLst>
      <p:ext uri="{BB962C8B-B14F-4D97-AF65-F5344CB8AC3E}">
        <p14:creationId xmlns:p14="http://schemas.microsoft.com/office/powerpoint/2010/main" val="221501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681" y="5149516"/>
            <a:ext cx="8825660" cy="952676"/>
          </a:xfrm>
        </p:spPr>
        <p:txBody>
          <a:bodyPr/>
          <a:lstStyle/>
          <a:p>
            <a:r>
              <a:rPr lang="en-US" sz="4400" b="1" dirty="0" smtClean="0">
                <a:solidFill>
                  <a:schemeClr val="accent1"/>
                </a:solidFill>
              </a:rPr>
              <a:t>DISCLAIMER</a:t>
            </a:r>
            <a:endParaRPr lang="en-US" sz="4400" b="1" dirty="0">
              <a:solidFill>
                <a:schemeClr val="accent1"/>
              </a:solidFill>
            </a:endParaRPr>
          </a:p>
        </p:txBody>
      </p:sp>
      <p:sp>
        <p:nvSpPr>
          <p:cNvPr id="3" name="Text Placeholder 2"/>
          <p:cNvSpPr>
            <a:spLocks noGrp="1"/>
          </p:cNvSpPr>
          <p:nvPr>
            <p:ph type="body" idx="1"/>
          </p:nvPr>
        </p:nvSpPr>
        <p:spPr>
          <a:xfrm>
            <a:off x="669681" y="495559"/>
            <a:ext cx="9625341" cy="3709879"/>
          </a:xfrm>
        </p:spPr>
        <p:txBody>
          <a:bodyPr>
            <a:noAutofit/>
          </a:bodyPr>
          <a:lstStyle/>
          <a:p>
            <a:r>
              <a:rPr lang="en-US" sz="3400" b="1" dirty="0">
                <a:solidFill>
                  <a:schemeClr val="bg1"/>
                </a:solidFill>
                <a:latin typeface="Calibri" panose="020F0502020204030204" pitchFamily="34" charset="0"/>
              </a:rPr>
              <a:t>Neither the BACB or Woodfords Family Services is responsible for or endorses the content of this presentation. This training will not result in any state or national certification relevant to the conduct of behavioral feeding assessment or intervention or constitute training sufficient to implement these procedures without professional guidance. </a:t>
            </a:r>
          </a:p>
        </p:txBody>
      </p:sp>
    </p:spTree>
    <p:extLst>
      <p:ext uri="{BB962C8B-B14F-4D97-AF65-F5344CB8AC3E}">
        <p14:creationId xmlns:p14="http://schemas.microsoft.com/office/powerpoint/2010/main" val="2693479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07222" y="843217"/>
            <a:ext cx="3603378" cy="706964"/>
          </a:xfrm>
        </p:spPr>
        <p:txBody>
          <a:bodyPr/>
          <a:lstStyle/>
          <a:p>
            <a:r>
              <a:rPr lang="en-US" sz="4400" b="1" dirty="0" smtClean="0"/>
              <a:t>Schedule</a:t>
            </a:r>
            <a:endParaRPr lang="en-US" sz="4400" b="1" dirty="0"/>
          </a:p>
        </p:txBody>
      </p:sp>
      <p:sp>
        <p:nvSpPr>
          <p:cNvPr id="5" name="Content Placeholder 4"/>
          <p:cNvSpPr>
            <a:spLocks noGrp="1"/>
          </p:cNvSpPr>
          <p:nvPr>
            <p:ph idx="1"/>
          </p:nvPr>
        </p:nvSpPr>
        <p:spPr>
          <a:xfrm>
            <a:off x="440316" y="2468880"/>
            <a:ext cx="11158968" cy="4389120"/>
          </a:xfrm>
        </p:spPr>
        <p:txBody>
          <a:bodyPr>
            <a:normAutofit fontScale="70000" lnSpcReduction="20000"/>
          </a:bodyPr>
          <a:lstStyle/>
          <a:p>
            <a:pPr>
              <a:lnSpc>
                <a:spcPct val="134000"/>
              </a:lnSpc>
              <a:spcBef>
                <a:spcPts val="1200"/>
              </a:spcBef>
            </a:pPr>
            <a:r>
              <a:rPr lang="en-US" sz="4000" b="1" dirty="0" smtClean="0"/>
              <a:t>Establishes routine</a:t>
            </a:r>
          </a:p>
          <a:p>
            <a:pPr>
              <a:lnSpc>
                <a:spcPct val="134000"/>
              </a:lnSpc>
              <a:spcBef>
                <a:spcPts val="1200"/>
              </a:spcBef>
            </a:pPr>
            <a:r>
              <a:rPr lang="en-US" sz="4000" b="1" dirty="0" smtClean="0"/>
              <a:t>Helps consistently establish hunger and thirst</a:t>
            </a:r>
          </a:p>
          <a:p>
            <a:pPr>
              <a:lnSpc>
                <a:spcPct val="134000"/>
              </a:lnSpc>
              <a:spcBef>
                <a:spcPts val="1200"/>
              </a:spcBef>
            </a:pPr>
            <a:r>
              <a:rPr lang="en-US" sz="4000" b="1" dirty="0" smtClean="0"/>
              <a:t>Ensures you aren’t attempting meals and snacks immediately after or during preferred activities</a:t>
            </a:r>
          </a:p>
          <a:p>
            <a:pPr>
              <a:lnSpc>
                <a:spcPct val="134000"/>
              </a:lnSpc>
              <a:spcBef>
                <a:spcPts val="1200"/>
              </a:spcBef>
            </a:pPr>
            <a:r>
              <a:rPr lang="en-US" sz="4000" b="1" dirty="0" smtClean="0"/>
              <a:t>Give yourself the gift of time so you don’t become impatient during the process</a:t>
            </a:r>
          </a:p>
          <a:p>
            <a:pPr marL="350838" lvl="1" indent="0">
              <a:lnSpc>
                <a:spcPct val="124000"/>
              </a:lnSpc>
              <a:spcBef>
                <a:spcPts val="600"/>
              </a:spcBef>
              <a:buNone/>
            </a:pPr>
            <a:r>
              <a:rPr lang="en-US" sz="3400" dirty="0" smtClean="0"/>
              <a:t>Not all meals and snacks need to be treatment, but switch up materials and seating to help the individual know things are different</a:t>
            </a:r>
          </a:p>
          <a:p>
            <a:endParaRPr lang="en-US" sz="3200" dirty="0" smtClean="0"/>
          </a:p>
          <a:p>
            <a:endParaRPr lang="en-US" sz="3200" b="1" dirty="0"/>
          </a:p>
        </p:txBody>
      </p:sp>
      <p:pic>
        <p:nvPicPr>
          <p:cNvPr id="7" name="Picture 6"/>
          <p:cNvPicPr>
            <a:picLocks noChangeAspect="1"/>
          </p:cNvPicPr>
          <p:nvPr/>
        </p:nvPicPr>
        <p:blipFill rotWithShape="1">
          <a:blip r:embed="rId2"/>
          <a:srcRect l="13077" t="11538" r="9615" b="10769"/>
          <a:stretch/>
        </p:blipFill>
        <p:spPr>
          <a:xfrm>
            <a:off x="3217902" y="673428"/>
            <a:ext cx="1454040" cy="132086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443855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815840" y="727658"/>
            <a:ext cx="7223760" cy="6130342"/>
          </a:xfrm>
        </p:spPr>
        <p:txBody>
          <a:bodyPr>
            <a:normAutofit/>
          </a:bodyPr>
          <a:lstStyle/>
          <a:p>
            <a:r>
              <a:rPr lang="en-US" sz="3200" b="1" u="dbl" dirty="0" smtClean="0"/>
              <a:t>Before</a:t>
            </a:r>
            <a:r>
              <a:rPr lang="en-US" sz="3200" b="1" dirty="0" smtClean="0"/>
              <a:t> snack/meal</a:t>
            </a:r>
          </a:p>
          <a:p>
            <a:pPr marL="625475" lvl="1">
              <a:spcBef>
                <a:spcPts val="2400"/>
              </a:spcBef>
            </a:pPr>
            <a:r>
              <a:rPr lang="en-US" sz="2600" b="1" dirty="0" smtClean="0"/>
              <a:t>Grazing foods, liquids put away 1-2 hours prior</a:t>
            </a:r>
          </a:p>
          <a:p>
            <a:pPr marL="685800" lvl="2" indent="0">
              <a:buNone/>
            </a:pPr>
            <a:r>
              <a:rPr lang="en-US" sz="2400" dirty="0" smtClean="0"/>
              <a:t>(establishes desire to eat/drink)</a:t>
            </a:r>
          </a:p>
          <a:p>
            <a:pPr marL="625475" lvl="1">
              <a:spcBef>
                <a:spcPts val="1800"/>
              </a:spcBef>
            </a:pPr>
            <a:r>
              <a:rPr lang="en-US" sz="2600" b="1" dirty="0" smtClean="0"/>
              <a:t>End highly preferred play 30 min prior</a:t>
            </a:r>
          </a:p>
          <a:p>
            <a:pPr marL="625475" lvl="1" indent="0">
              <a:buNone/>
            </a:pPr>
            <a:r>
              <a:rPr lang="en-US" sz="2400" dirty="0" smtClean="0"/>
              <a:t>(prevents conflict prior) </a:t>
            </a:r>
          </a:p>
          <a:p>
            <a:pPr marL="625475" lvl="1">
              <a:spcBef>
                <a:spcPts val="1800"/>
              </a:spcBef>
            </a:pPr>
            <a:r>
              <a:rPr lang="en-US" sz="2600" b="1" dirty="0" smtClean="0"/>
              <a:t>Have foods/drink and </a:t>
            </a:r>
            <a:r>
              <a:rPr lang="en-US" sz="2600" b="1" dirty="0" err="1" smtClean="0"/>
              <a:t>reinforcers</a:t>
            </a:r>
            <a:r>
              <a:rPr lang="en-US" sz="2600" b="1" dirty="0" smtClean="0"/>
              <a:t> ready</a:t>
            </a:r>
          </a:p>
          <a:p>
            <a:pPr marL="625475" lvl="2" indent="0">
              <a:buNone/>
            </a:pPr>
            <a:r>
              <a:rPr lang="en-US" sz="2400" dirty="0" smtClean="0"/>
              <a:t>(prevents delay, helps momentum)</a:t>
            </a:r>
          </a:p>
          <a:p>
            <a:pPr marL="625475" lvl="1">
              <a:spcBef>
                <a:spcPts val="1800"/>
              </a:spcBef>
            </a:pPr>
            <a:r>
              <a:rPr lang="en-US" sz="2600" b="1" dirty="0" smtClean="0"/>
              <a:t>Get happy, play</a:t>
            </a:r>
          </a:p>
          <a:p>
            <a:pPr marL="800100" lvl="2" indent="-114300">
              <a:buNone/>
            </a:pPr>
            <a:r>
              <a:rPr lang="en-US" sz="2400" dirty="0" smtClean="0"/>
              <a:t>(primes for praise, prevents conflict during; </a:t>
            </a:r>
            <a:r>
              <a:rPr lang="en-US" sz="2400" dirty="0" smtClean="0"/>
              <a:t>   </a:t>
            </a:r>
            <a:r>
              <a:rPr lang="en-US" sz="2400" i="1" dirty="0" smtClean="0"/>
              <a:t>invisible </a:t>
            </a:r>
            <a:r>
              <a:rPr lang="en-US" sz="2400" i="1" dirty="0" smtClean="0"/>
              <a:t>transition</a:t>
            </a:r>
            <a:r>
              <a:rPr lang="en-US" sz="2400" dirty="0" smtClean="0"/>
              <a:t>) </a:t>
            </a:r>
          </a:p>
          <a:p>
            <a:endParaRPr lang="en-US" sz="2800" dirty="0"/>
          </a:p>
        </p:txBody>
      </p:sp>
      <p:grpSp>
        <p:nvGrpSpPr>
          <p:cNvPr id="7" name="Group 6"/>
          <p:cNvGrpSpPr/>
          <p:nvPr/>
        </p:nvGrpSpPr>
        <p:grpSpPr>
          <a:xfrm>
            <a:off x="557354" y="1549742"/>
            <a:ext cx="4116833" cy="4068747"/>
            <a:chOff x="9081577" y="2180632"/>
            <a:chExt cx="4807968" cy="5514230"/>
          </a:xfrm>
        </p:grpSpPr>
        <p:pic>
          <p:nvPicPr>
            <p:cNvPr id="8" name="Picture 7"/>
            <p:cNvPicPr>
              <a:picLocks noChangeAspect="1"/>
            </p:cNvPicPr>
            <p:nvPr/>
          </p:nvPicPr>
          <p:blipFill>
            <a:blip r:embed="rId2"/>
            <a:stretch>
              <a:fillRect/>
            </a:stretch>
          </p:blipFill>
          <p:spPr>
            <a:xfrm>
              <a:off x="9569763" y="2180632"/>
              <a:ext cx="3831594" cy="4264730"/>
            </a:xfrm>
            <a:prstGeom prst="rect">
              <a:avLst/>
            </a:prstGeom>
          </p:spPr>
        </p:pic>
        <p:sp>
          <p:nvSpPr>
            <p:cNvPr id="9" name="TextBox 8"/>
            <p:cNvSpPr txBox="1"/>
            <p:nvPr/>
          </p:nvSpPr>
          <p:spPr>
            <a:xfrm>
              <a:off x="9081577" y="6860625"/>
              <a:ext cx="4807968" cy="834237"/>
            </a:xfrm>
            <a:prstGeom prst="rect">
              <a:avLst/>
            </a:prstGeom>
            <a:noFill/>
          </p:spPr>
          <p:txBody>
            <a:bodyPr wrap="none" rtlCol="0">
              <a:spAutoFit/>
            </a:bodyPr>
            <a:lstStyle/>
            <a:p>
              <a:pPr algn="ctr"/>
              <a:r>
                <a:rPr lang="en-US" sz="3400" b="1" dirty="0" smtClean="0">
                  <a:solidFill>
                    <a:schemeClr val="bg1"/>
                  </a:solidFill>
                </a:rPr>
                <a:t>Control the Chaos </a:t>
              </a:r>
            </a:p>
          </p:txBody>
        </p:sp>
      </p:grpSp>
    </p:spTree>
    <p:extLst>
      <p:ext uri="{BB962C8B-B14F-4D97-AF65-F5344CB8AC3E}">
        <p14:creationId xmlns:p14="http://schemas.microsoft.com/office/powerpoint/2010/main" val="1911798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6634" y="813737"/>
            <a:ext cx="7455606" cy="706964"/>
          </a:xfrm>
        </p:spPr>
        <p:txBody>
          <a:bodyPr/>
          <a:lstStyle/>
          <a:p>
            <a:r>
              <a:rPr lang="en-US" sz="4400" b="1" dirty="0" smtClean="0"/>
              <a:t>Feeding Location/Seating</a:t>
            </a:r>
            <a:endParaRPr lang="en-US" sz="4400" b="1" dirty="0"/>
          </a:p>
        </p:txBody>
      </p:sp>
      <p:sp>
        <p:nvSpPr>
          <p:cNvPr id="6" name="Content Placeholder 5"/>
          <p:cNvSpPr>
            <a:spLocks noGrp="1"/>
          </p:cNvSpPr>
          <p:nvPr>
            <p:ph idx="1"/>
          </p:nvPr>
        </p:nvSpPr>
        <p:spPr>
          <a:xfrm>
            <a:off x="533400" y="2453640"/>
            <a:ext cx="11247120" cy="4404360"/>
          </a:xfrm>
        </p:spPr>
        <p:txBody>
          <a:bodyPr>
            <a:normAutofit fontScale="92500" lnSpcReduction="10000"/>
          </a:bodyPr>
          <a:lstStyle/>
          <a:p>
            <a:pPr marL="288925" indent="-288925">
              <a:lnSpc>
                <a:spcPct val="134000"/>
              </a:lnSpc>
              <a:spcBef>
                <a:spcPts val="600"/>
              </a:spcBef>
            </a:pPr>
            <a:r>
              <a:rPr lang="en-US" sz="3200" b="1" dirty="0" smtClean="0"/>
              <a:t>Use specialty seating as directed</a:t>
            </a:r>
          </a:p>
          <a:p>
            <a:pPr marL="288925" indent="-288925">
              <a:lnSpc>
                <a:spcPct val="134000"/>
              </a:lnSpc>
              <a:spcBef>
                <a:spcPts val="600"/>
              </a:spcBef>
            </a:pPr>
            <a:r>
              <a:rPr lang="en-US" sz="3200" b="1" dirty="0" smtClean="0"/>
              <a:t>Individual must be seated calmly in the selected space</a:t>
            </a:r>
          </a:p>
          <a:p>
            <a:pPr marL="350838" lvl="1" indent="0">
              <a:lnSpc>
                <a:spcPct val="114000"/>
              </a:lnSpc>
              <a:spcBef>
                <a:spcPts val="600"/>
              </a:spcBef>
              <a:buNone/>
            </a:pPr>
            <a:r>
              <a:rPr lang="en-US" sz="2600" dirty="0" smtClean="0"/>
              <a:t>If lots of tantrums or refusal have occurred in the usual spot, switch it up!</a:t>
            </a:r>
          </a:p>
          <a:p>
            <a:pPr marL="350838" lvl="1" indent="0">
              <a:lnSpc>
                <a:spcPct val="114000"/>
              </a:lnSpc>
              <a:spcBef>
                <a:spcPts val="600"/>
              </a:spcBef>
              <a:buNone/>
            </a:pPr>
            <a:r>
              <a:rPr lang="en-US" sz="2600" dirty="0" smtClean="0"/>
              <a:t>May need to do some desensitization to the space</a:t>
            </a:r>
          </a:p>
          <a:p>
            <a:pPr marL="288925" indent="-288925">
              <a:lnSpc>
                <a:spcPct val="134000"/>
              </a:lnSpc>
              <a:spcBef>
                <a:spcPts val="600"/>
              </a:spcBef>
            </a:pPr>
            <a:r>
              <a:rPr lang="en-US" sz="3200" b="1" dirty="0" smtClean="0"/>
              <a:t>If you have a runner, consider a more enclosed area</a:t>
            </a:r>
          </a:p>
          <a:p>
            <a:pPr marL="0" indent="0">
              <a:lnSpc>
                <a:spcPct val="134000"/>
              </a:lnSpc>
              <a:spcBef>
                <a:spcPts val="600"/>
              </a:spcBef>
              <a:buNone/>
            </a:pPr>
            <a:endParaRPr lang="en-US" sz="200" b="1" dirty="0" smtClean="0"/>
          </a:p>
          <a:p>
            <a:pPr marL="288925" indent="-288925">
              <a:spcBef>
                <a:spcPts val="600"/>
              </a:spcBef>
            </a:pPr>
            <a:r>
              <a:rPr lang="en-US" sz="3200" b="1" dirty="0" smtClean="0"/>
              <a:t>If not ready for prime time with the family,                                  have meal/snack at separate </a:t>
            </a:r>
            <a:r>
              <a:rPr lang="en-US" sz="3200" b="1" dirty="0" smtClean="0"/>
              <a:t>time and do Legos at table while family eats their meal</a:t>
            </a:r>
            <a:endParaRPr lang="en-US" sz="3200" b="1" dirty="0" smtClean="0"/>
          </a:p>
          <a:p>
            <a:pPr marL="228600" indent="-228600">
              <a:lnSpc>
                <a:spcPct val="134000"/>
              </a:lnSpc>
              <a:spcBef>
                <a:spcPts val="1200"/>
              </a:spcBef>
            </a:pPr>
            <a:endParaRPr lang="en-US" b="1" dirty="0"/>
          </a:p>
        </p:txBody>
      </p:sp>
      <p:grpSp>
        <p:nvGrpSpPr>
          <p:cNvPr id="8" name="Group 7"/>
          <p:cNvGrpSpPr/>
          <p:nvPr/>
        </p:nvGrpSpPr>
        <p:grpSpPr>
          <a:xfrm>
            <a:off x="627676" y="570385"/>
            <a:ext cx="1983843" cy="1294866"/>
            <a:chOff x="7547953" y="3901145"/>
            <a:chExt cx="4312577" cy="2366492"/>
          </a:xfrm>
        </p:grpSpPr>
        <p:pic>
          <p:nvPicPr>
            <p:cNvPr id="10" name="Picture 9"/>
            <p:cNvPicPr>
              <a:picLocks noChangeAspect="1"/>
            </p:cNvPicPr>
            <p:nvPr/>
          </p:nvPicPr>
          <p:blipFill>
            <a:blip r:embed="rId2"/>
            <a:stretch>
              <a:fillRect/>
            </a:stretch>
          </p:blipFill>
          <p:spPr>
            <a:xfrm>
              <a:off x="10597225" y="3901145"/>
              <a:ext cx="1263305" cy="2366492"/>
            </a:xfrm>
            <a:prstGeom prst="rect">
              <a:avLst/>
            </a:prstGeom>
          </p:spPr>
        </p:pic>
        <p:pic>
          <p:nvPicPr>
            <p:cNvPr id="11" name="Picture 10"/>
            <p:cNvPicPr>
              <a:picLocks noChangeAspect="1"/>
            </p:cNvPicPr>
            <p:nvPr/>
          </p:nvPicPr>
          <p:blipFill rotWithShape="1">
            <a:blip r:embed="rId3"/>
            <a:srcRect b="12607"/>
            <a:stretch/>
          </p:blipFill>
          <p:spPr>
            <a:xfrm>
              <a:off x="7547953" y="4186269"/>
              <a:ext cx="2538167" cy="1783079"/>
            </a:xfrm>
            <a:prstGeom prst="rect">
              <a:avLst/>
            </a:prstGeom>
          </p:spPr>
        </p:pic>
      </p:grpSp>
    </p:spTree>
    <p:extLst>
      <p:ext uri="{BB962C8B-B14F-4D97-AF65-F5344CB8AC3E}">
        <p14:creationId xmlns:p14="http://schemas.microsoft.com/office/powerpoint/2010/main" val="1232384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1553" y="821268"/>
            <a:ext cx="8761413" cy="706964"/>
          </a:xfrm>
        </p:spPr>
        <p:txBody>
          <a:bodyPr/>
          <a:lstStyle/>
          <a:p>
            <a:r>
              <a:rPr lang="en-US" sz="4000" b="1" dirty="0" smtClean="0"/>
              <a:t>Preferences</a:t>
            </a:r>
            <a:endParaRPr lang="en-US" b="1" dirty="0"/>
          </a:p>
        </p:txBody>
      </p:sp>
      <p:sp>
        <p:nvSpPr>
          <p:cNvPr id="2" name="Content Placeholder 1"/>
          <p:cNvSpPr>
            <a:spLocks noGrp="1"/>
          </p:cNvSpPr>
          <p:nvPr>
            <p:ph idx="1"/>
          </p:nvPr>
        </p:nvSpPr>
        <p:spPr>
          <a:xfrm>
            <a:off x="621552" y="2578100"/>
            <a:ext cx="9652747" cy="4051300"/>
          </a:xfrm>
        </p:spPr>
        <p:txBody>
          <a:bodyPr>
            <a:normAutofit lnSpcReduction="10000"/>
          </a:bodyPr>
          <a:lstStyle/>
          <a:p>
            <a:pPr>
              <a:lnSpc>
                <a:spcPct val="114000"/>
              </a:lnSpc>
              <a:spcBef>
                <a:spcPts val="1800"/>
              </a:spcBef>
            </a:pPr>
            <a:r>
              <a:rPr lang="en-US" sz="2800" b="1" dirty="0" smtClean="0"/>
              <a:t>Hi-P High Probability, </a:t>
            </a:r>
            <a:r>
              <a:rPr lang="en-US" sz="2800" b="1" u="sng" dirty="0" smtClean="0"/>
              <a:t>likely </a:t>
            </a:r>
            <a:r>
              <a:rPr lang="en-US" sz="2800" b="1" dirty="0" smtClean="0"/>
              <a:t>to eat, drink, do</a:t>
            </a:r>
          </a:p>
          <a:p>
            <a:pPr>
              <a:lnSpc>
                <a:spcPct val="114000"/>
              </a:lnSpc>
              <a:spcBef>
                <a:spcPts val="1800"/>
              </a:spcBef>
            </a:pPr>
            <a:r>
              <a:rPr lang="en-US" sz="2800" b="1" dirty="0" smtClean="0"/>
              <a:t>Lo-P Low Probability, </a:t>
            </a:r>
            <a:r>
              <a:rPr lang="en-US" sz="2800" b="1" u="sng" dirty="0" smtClean="0"/>
              <a:t>unlikely</a:t>
            </a:r>
            <a:r>
              <a:rPr lang="en-US" sz="2800" b="1" dirty="0" smtClean="0"/>
              <a:t> to eat, drink, do</a:t>
            </a:r>
          </a:p>
          <a:p>
            <a:pPr>
              <a:lnSpc>
                <a:spcPct val="114000"/>
              </a:lnSpc>
              <a:spcBef>
                <a:spcPts val="1800"/>
              </a:spcBef>
            </a:pPr>
            <a:r>
              <a:rPr lang="en-US" sz="2800" b="1" dirty="0" smtClean="0"/>
              <a:t>We need to find the Hi-P to use within meals to keep the meal going </a:t>
            </a:r>
          </a:p>
          <a:p>
            <a:pPr>
              <a:lnSpc>
                <a:spcPct val="114000"/>
              </a:lnSpc>
              <a:spcBef>
                <a:spcPts val="1800"/>
              </a:spcBef>
            </a:pPr>
            <a:r>
              <a:rPr lang="en-US" sz="2800" b="1" dirty="0" smtClean="0"/>
              <a:t>We need to carefully select the Lo-P that we are targeting for intake so we don’t bring the meal to a grinding halt.</a:t>
            </a:r>
          </a:p>
        </p:txBody>
      </p:sp>
    </p:spTree>
    <p:extLst>
      <p:ext uri="{BB962C8B-B14F-4D97-AF65-F5344CB8AC3E}">
        <p14:creationId xmlns:p14="http://schemas.microsoft.com/office/powerpoint/2010/main" val="1237723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254" y="821268"/>
            <a:ext cx="9806327" cy="706964"/>
          </a:xfrm>
        </p:spPr>
        <p:txBody>
          <a:bodyPr/>
          <a:lstStyle/>
          <a:p>
            <a:r>
              <a:rPr lang="en-US" sz="4000" b="1" dirty="0" smtClean="0"/>
              <a:t>Reinforcement                 </a:t>
            </a:r>
            <a:r>
              <a:rPr lang="en-US" sz="2400" b="1" dirty="0" smtClean="0"/>
              <a:t>No Bootlegging AARGH!</a:t>
            </a:r>
            <a:endParaRPr lang="en-US" sz="2400" b="1" dirty="0"/>
          </a:p>
        </p:txBody>
      </p:sp>
      <p:sp>
        <p:nvSpPr>
          <p:cNvPr id="3" name="Content Placeholder 2"/>
          <p:cNvSpPr>
            <a:spLocks noGrp="1"/>
          </p:cNvSpPr>
          <p:nvPr>
            <p:ph idx="1"/>
          </p:nvPr>
        </p:nvSpPr>
        <p:spPr>
          <a:xfrm>
            <a:off x="507254" y="2451100"/>
            <a:ext cx="10198846" cy="4279900"/>
          </a:xfrm>
        </p:spPr>
        <p:txBody>
          <a:bodyPr>
            <a:normAutofit lnSpcReduction="10000"/>
          </a:bodyPr>
          <a:lstStyle/>
          <a:p>
            <a:pPr>
              <a:lnSpc>
                <a:spcPct val="114000"/>
              </a:lnSpc>
            </a:pPr>
            <a:r>
              <a:rPr lang="en-US" sz="2800" b="1" dirty="0" smtClean="0"/>
              <a:t>Some preferences are </a:t>
            </a:r>
            <a:r>
              <a:rPr lang="en-US" sz="2800" b="1" dirty="0" err="1" smtClean="0"/>
              <a:t>reinforcers</a:t>
            </a:r>
            <a:r>
              <a:rPr lang="en-US" sz="2800" b="1" dirty="0" smtClean="0"/>
              <a:t>, but not all</a:t>
            </a:r>
          </a:p>
          <a:p>
            <a:pPr>
              <a:lnSpc>
                <a:spcPct val="114000"/>
              </a:lnSpc>
            </a:pPr>
            <a:r>
              <a:rPr lang="en-US" sz="2800" b="1" dirty="0" err="1" smtClean="0"/>
              <a:t>Reinforcers</a:t>
            </a:r>
            <a:r>
              <a:rPr lang="en-US" sz="2800" b="1" dirty="0" smtClean="0"/>
              <a:t> result in increased behavior, more behavior</a:t>
            </a:r>
          </a:p>
          <a:p>
            <a:pPr>
              <a:lnSpc>
                <a:spcPct val="114000"/>
              </a:lnSpc>
            </a:pPr>
            <a:r>
              <a:rPr lang="en-US" sz="2800" b="1" dirty="0" smtClean="0"/>
              <a:t>Reinforcement is contingent on behavior</a:t>
            </a:r>
          </a:p>
          <a:p>
            <a:pPr>
              <a:lnSpc>
                <a:spcPct val="114000"/>
              </a:lnSpc>
            </a:pPr>
            <a:r>
              <a:rPr lang="en-US" sz="2800" b="1" dirty="0" smtClean="0"/>
              <a:t>When implementing feeding procedures, </a:t>
            </a:r>
            <a:r>
              <a:rPr lang="en-US" sz="2800" b="1" dirty="0" err="1" smtClean="0"/>
              <a:t>reinforcers</a:t>
            </a:r>
            <a:r>
              <a:rPr lang="en-US" sz="2800" b="1" dirty="0" smtClean="0"/>
              <a:t> are earned, not freely given.  </a:t>
            </a:r>
          </a:p>
          <a:p>
            <a:pPr>
              <a:lnSpc>
                <a:spcPct val="114000"/>
              </a:lnSpc>
            </a:pPr>
            <a:r>
              <a:rPr lang="en-US" sz="2800" b="1" dirty="0" err="1" smtClean="0"/>
              <a:t>Reinforcers</a:t>
            </a:r>
            <a:r>
              <a:rPr lang="en-US" sz="2800" b="1" dirty="0" smtClean="0"/>
              <a:t> are not available at other times, only during the feeding sessions and only when criteria for earning reinforcement have been met. </a:t>
            </a:r>
            <a:endParaRPr lang="en-US" sz="2800" b="1" dirty="0"/>
          </a:p>
        </p:txBody>
      </p:sp>
      <p:pic>
        <p:nvPicPr>
          <p:cNvPr id="4" name="Picture 3"/>
          <p:cNvPicPr>
            <a:picLocks noChangeAspect="1"/>
          </p:cNvPicPr>
          <p:nvPr/>
        </p:nvPicPr>
        <p:blipFill>
          <a:blip r:embed="rId2"/>
          <a:stretch>
            <a:fillRect/>
          </a:stretch>
        </p:blipFill>
        <p:spPr>
          <a:xfrm>
            <a:off x="4890873" y="595423"/>
            <a:ext cx="1566195" cy="1524430"/>
          </a:xfrm>
          <a:prstGeom prst="rect">
            <a:avLst/>
          </a:prstGeom>
        </p:spPr>
      </p:pic>
    </p:spTree>
    <p:extLst>
      <p:ext uri="{BB962C8B-B14F-4D97-AF65-F5344CB8AC3E}">
        <p14:creationId xmlns:p14="http://schemas.microsoft.com/office/powerpoint/2010/main" val="1089139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75360" y="2017776"/>
            <a:ext cx="4099560" cy="1502664"/>
          </a:xfrm>
        </p:spPr>
        <p:txBody>
          <a:bodyPr/>
          <a:lstStyle/>
          <a:p>
            <a:r>
              <a:rPr lang="en-US" sz="4400" b="1" dirty="0" smtClean="0"/>
              <a:t>Pain and Discomfort</a:t>
            </a:r>
            <a:endParaRPr lang="en-US" sz="4400" b="1" dirty="0"/>
          </a:p>
        </p:txBody>
      </p:sp>
      <p:sp>
        <p:nvSpPr>
          <p:cNvPr id="6" name="Text Placeholder 5"/>
          <p:cNvSpPr>
            <a:spLocks noGrp="1"/>
          </p:cNvSpPr>
          <p:nvPr>
            <p:ph type="body" idx="1"/>
          </p:nvPr>
        </p:nvSpPr>
        <p:spPr>
          <a:xfrm>
            <a:off x="975360" y="4114801"/>
            <a:ext cx="3337560" cy="777239"/>
          </a:xfrm>
        </p:spPr>
        <p:txBody>
          <a:bodyPr>
            <a:noAutofit/>
          </a:bodyPr>
          <a:lstStyle/>
          <a:p>
            <a:r>
              <a:rPr lang="en-US" sz="3200" b="1" dirty="0" smtClean="0"/>
              <a:t>Classical Conditioning</a:t>
            </a:r>
            <a:endParaRPr lang="en-US" sz="3200" b="1" dirty="0"/>
          </a:p>
        </p:txBody>
      </p:sp>
      <p:pic>
        <p:nvPicPr>
          <p:cNvPr id="2" name="Picture 1"/>
          <p:cNvPicPr>
            <a:picLocks noChangeAspect="1"/>
          </p:cNvPicPr>
          <p:nvPr/>
        </p:nvPicPr>
        <p:blipFill>
          <a:blip r:embed="rId2"/>
          <a:stretch>
            <a:fillRect/>
          </a:stretch>
        </p:blipFill>
        <p:spPr>
          <a:xfrm>
            <a:off x="6553200" y="1615440"/>
            <a:ext cx="5492882" cy="40388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12845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14" y="897468"/>
            <a:ext cx="9726407" cy="706964"/>
          </a:xfrm>
        </p:spPr>
        <p:txBody>
          <a:bodyPr/>
          <a:lstStyle/>
          <a:p>
            <a:r>
              <a:rPr lang="en-US" sz="4400" b="1" dirty="0" smtClean="0"/>
              <a:t>Uncoupling Intake from Discomfort</a:t>
            </a:r>
            <a:endParaRPr lang="en-US" sz="4400" b="1" dirty="0"/>
          </a:p>
        </p:txBody>
      </p:sp>
      <p:sp>
        <p:nvSpPr>
          <p:cNvPr id="3" name="Content Placeholder 2"/>
          <p:cNvSpPr>
            <a:spLocks noGrp="1"/>
          </p:cNvSpPr>
          <p:nvPr>
            <p:ph idx="1"/>
          </p:nvPr>
        </p:nvSpPr>
        <p:spPr>
          <a:xfrm>
            <a:off x="644414" y="2453640"/>
            <a:ext cx="11242786" cy="4404360"/>
          </a:xfrm>
        </p:spPr>
        <p:txBody>
          <a:bodyPr>
            <a:normAutofit fontScale="92500" lnSpcReduction="20000"/>
          </a:bodyPr>
          <a:lstStyle/>
          <a:p>
            <a:pPr>
              <a:spcBef>
                <a:spcPts val="1800"/>
              </a:spcBef>
            </a:pPr>
            <a:r>
              <a:rPr lang="en-US" sz="3200" b="1" dirty="0" smtClean="0"/>
              <a:t>How did it feel while I was eating or drinking?</a:t>
            </a:r>
          </a:p>
          <a:p>
            <a:pPr>
              <a:spcBef>
                <a:spcPts val="1800"/>
              </a:spcBef>
            </a:pPr>
            <a:r>
              <a:rPr lang="en-US" sz="3200" b="1" dirty="0" smtClean="0"/>
              <a:t>How does it feel immediately after?</a:t>
            </a:r>
          </a:p>
          <a:p>
            <a:pPr>
              <a:spcBef>
                <a:spcPts val="1800"/>
              </a:spcBef>
            </a:pPr>
            <a:r>
              <a:rPr lang="en-US" sz="3200" b="1" dirty="0" smtClean="0"/>
              <a:t>Did intake result in</a:t>
            </a:r>
          </a:p>
          <a:p>
            <a:pPr marL="914400" lvl="1" indent="-576263">
              <a:spcBef>
                <a:spcPts val="1800"/>
              </a:spcBef>
              <a:buClr>
                <a:srgbClr val="0070C0"/>
              </a:buClr>
              <a:buSzPct val="110000"/>
              <a:buFont typeface="+mj-lt"/>
              <a:buAutoNum type="arabicPeriod"/>
            </a:pPr>
            <a:r>
              <a:rPr lang="en-US" sz="3000" dirty="0" smtClean="0"/>
              <a:t>Some </a:t>
            </a:r>
            <a:r>
              <a:rPr lang="en-US" sz="3000" dirty="0"/>
              <a:t>negative experiences…</a:t>
            </a:r>
          </a:p>
          <a:p>
            <a:pPr marL="914400" lvl="1" indent="-576263">
              <a:buClr>
                <a:srgbClr val="0070C0"/>
              </a:buClr>
              <a:buSzPct val="110000"/>
              <a:buFont typeface="+mj-lt"/>
              <a:buAutoNum type="arabicPeriod"/>
            </a:pPr>
            <a:r>
              <a:rPr lang="en-US" sz="3000" dirty="0"/>
              <a:t>Bad taste/flavor/texture</a:t>
            </a:r>
          </a:p>
          <a:p>
            <a:pPr marL="914400" lvl="1" indent="-576263">
              <a:buClr>
                <a:srgbClr val="0070C0"/>
              </a:buClr>
              <a:buSzPct val="110000"/>
              <a:buFont typeface="+mj-lt"/>
              <a:buAutoNum type="arabicPeriod"/>
            </a:pPr>
            <a:r>
              <a:rPr lang="en-US" sz="3000" dirty="0"/>
              <a:t>Pain, retching, choking, aspiration when swallowing</a:t>
            </a:r>
          </a:p>
          <a:p>
            <a:pPr marL="914400" lvl="1" indent="-576263">
              <a:buClr>
                <a:srgbClr val="0070C0"/>
              </a:buClr>
              <a:buSzPct val="110000"/>
              <a:buFont typeface="+mj-lt"/>
              <a:buAutoNum type="arabicPeriod"/>
            </a:pPr>
            <a:r>
              <a:rPr lang="en-US" sz="3000" dirty="0"/>
              <a:t>Nausea, bowel irritation after swallowing</a:t>
            </a:r>
          </a:p>
          <a:p>
            <a:pPr marL="350838" indent="-350838">
              <a:spcBef>
                <a:spcPts val="1800"/>
              </a:spcBef>
            </a:pPr>
            <a:r>
              <a:rPr lang="en-US" sz="3200" b="1" dirty="0" smtClean="0"/>
              <a:t>What </a:t>
            </a:r>
            <a:r>
              <a:rPr lang="en-US" sz="3200" b="1" dirty="0"/>
              <a:t>was the </a:t>
            </a:r>
            <a:r>
              <a:rPr lang="en-US" sz="3200" b="1" dirty="0" smtClean="0"/>
              <a:t>contributing </a:t>
            </a:r>
            <a:r>
              <a:rPr lang="en-US" sz="3200" b="1" dirty="0"/>
              <a:t>factor to that feeling?</a:t>
            </a:r>
            <a:endParaRPr lang="en-US" sz="3200" dirty="0" smtClean="0"/>
          </a:p>
          <a:p>
            <a:pPr>
              <a:spcBef>
                <a:spcPts val="1800"/>
              </a:spcBef>
            </a:pPr>
            <a:endParaRPr lang="en-US" sz="3200" b="1" dirty="0"/>
          </a:p>
        </p:txBody>
      </p:sp>
    </p:spTree>
    <p:extLst>
      <p:ext uri="{BB962C8B-B14F-4D97-AF65-F5344CB8AC3E}">
        <p14:creationId xmlns:p14="http://schemas.microsoft.com/office/powerpoint/2010/main" val="2346620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0587" y="913771"/>
            <a:ext cx="4326573" cy="706964"/>
          </a:xfrm>
        </p:spPr>
        <p:txBody>
          <a:bodyPr/>
          <a:lstStyle/>
          <a:p>
            <a:r>
              <a:rPr lang="en-US" sz="4400" b="1" dirty="0" smtClean="0"/>
              <a:t>Food Selection</a:t>
            </a:r>
            <a:endParaRPr lang="en-US" sz="4400" b="1" dirty="0"/>
          </a:p>
        </p:txBody>
      </p:sp>
      <p:sp>
        <p:nvSpPr>
          <p:cNvPr id="3" name="Content Placeholder 2"/>
          <p:cNvSpPr>
            <a:spLocks noGrp="1"/>
          </p:cNvSpPr>
          <p:nvPr>
            <p:ph idx="1"/>
          </p:nvPr>
        </p:nvSpPr>
        <p:spPr>
          <a:xfrm>
            <a:off x="621552" y="2603500"/>
            <a:ext cx="10671288" cy="3980180"/>
          </a:xfrm>
        </p:spPr>
        <p:txBody>
          <a:bodyPr>
            <a:normAutofit/>
          </a:bodyPr>
          <a:lstStyle/>
          <a:p>
            <a:r>
              <a:rPr lang="en-US" sz="3000" b="1" dirty="0" smtClean="0"/>
              <a:t>Select appropriate texture for food/drink</a:t>
            </a:r>
          </a:p>
          <a:p>
            <a:pPr>
              <a:lnSpc>
                <a:spcPct val="114000"/>
              </a:lnSpc>
              <a:spcBef>
                <a:spcPts val="1800"/>
              </a:spcBef>
            </a:pPr>
            <a:r>
              <a:rPr lang="en-US" sz="3000" b="1" dirty="0" smtClean="0"/>
              <a:t>Select high probability foods/drinks</a:t>
            </a:r>
          </a:p>
          <a:p>
            <a:pPr marL="350838" lvl="1" indent="0">
              <a:spcBef>
                <a:spcPts val="600"/>
              </a:spcBef>
              <a:buNone/>
            </a:pPr>
            <a:r>
              <a:rPr lang="en-US" sz="2800" dirty="0" smtClean="0"/>
              <a:t>What is the most successful food/drink?</a:t>
            </a:r>
          </a:p>
          <a:p>
            <a:pPr marL="350838" lvl="1" indent="0">
              <a:buNone/>
            </a:pPr>
            <a:r>
              <a:rPr lang="en-US" sz="2800" dirty="0" smtClean="0"/>
              <a:t>Ensure that highly preferred food/drink is reserved as reinforce (unless that is the only thing they eat/drink)</a:t>
            </a:r>
            <a:endParaRPr lang="en-US" sz="2800" dirty="0"/>
          </a:p>
          <a:p>
            <a:pPr marL="0" indent="0">
              <a:buNone/>
            </a:pPr>
            <a:endParaRPr lang="en-US" dirty="0" smtClean="0"/>
          </a:p>
          <a:p>
            <a:pPr marL="0" indent="0">
              <a:buNone/>
            </a:pPr>
            <a:endParaRPr lang="en-US" b="1" dirty="0"/>
          </a:p>
        </p:txBody>
      </p:sp>
      <p:grpSp>
        <p:nvGrpSpPr>
          <p:cNvPr id="5" name="Group 4"/>
          <p:cNvGrpSpPr/>
          <p:nvPr/>
        </p:nvGrpSpPr>
        <p:grpSpPr>
          <a:xfrm>
            <a:off x="872219" y="661227"/>
            <a:ext cx="2074578" cy="1095830"/>
            <a:chOff x="9245884" y="5197452"/>
            <a:chExt cx="2074578" cy="1095830"/>
          </a:xfrm>
        </p:grpSpPr>
        <p:pic>
          <p:nvPicPr>
            <p:cNvPr id="7" name="Picture 6"/>
            <p:cNvPicPr>
              <a:picLocks noChangeAspect="1"/>
            </p:cNvPicPr>
            <p:nvPr/>
          </p:nvPicPr>
          <p:blipFill>
            <a:blip r:embed="rId2"/>
            <a:stretch>
              <a:fillRect/>
            </a:stretch>
          </p:blipFill>
          <p:spPr>
            <a:xfrm>
              <a:off x="9464040" y="5197452"/>
              <a:ext cx="1856422" cy="974748"/>
            </a:xfrm>
            <a:prstGeom prst="rect">
              <a:avLst/>
            </a:prstGeom>
          </p:spPr>
        </p:pic>
        <p:pic>
          <p:nvPicPr>
            <p:cNvPr id="8" name="Picture 7"/>
            <p:cNvPicPr>
              <a:picLocks noChangeAspect="1"/>
            </p:cNvPicPr>
            <p:nvPr/>
          </p:nvPicPr>
          <p:blipFill rotWithShape="1">
            <a:blip r:embed="rId3"/>
            <a:srcRect t="10312" b="12500"/>
            <a:stretch/>
          </p:blipFill>
          <p:spPr>
            <a:xfrm>
              <a:off x="9245884" y="5207626"/>
              <a:ext cx="1406518" cy="1085656"/>
            </a:xfrm>
            <a:prstGeom prst="rect">
              <a:avLst/>
            </a:prstGeom>
          </p:spPr>
        </p:pic>
      </p:grpSp>
    </p:spTree>
    <p:extLst>
      <p:ext uri="{BB962C8B-B14F-4D97-AF65-F5344CB8AC3E}">
        <p14:creationId xmlns:p14="http://schemas.microsoft.com/office/powerpoint/2010/main" val="529994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7902" b="22090"/>
          <a:stretch/>
        </p:blipFill>
        <p:spPr>
          <a:xfrm>
            <a:off x="652261" y="2412150"/>
            <a:ext cx="2793625" cy="1676400"/>
          </a:xfrm>
          <a:prstGeom prst="rect">
            <a:avLst/>
          </a:prstGeom>
        </p:spPr>
      </p:pic>
      <p:pic>
        <p:nvPicPr>
          <p:cNvPr id="5" name="Picture 4"/>
          <p:cNvPicPr>
            <a:picLocks noChangeAspect="1"/>
          </p:cNvPicPr>
          <p:nvPr/>
        </p:nvPicPr>
        <p:blipFill>
          <a:blip r:embed="rId3"/>
          <a:stretch>
            <a:fillRect/>
          </a:stretch>
        </p:blipFill>
        <p:spPr>
          <a:xfrm rot="185138">
            <a:off x="265900" y="3886330"/>
            <a:ext cx="2895831" cy="2895831"/>
          </a:xfrm>
          <a:prstGeom prst="rect">
            <a:avLst/>
          </a:prstGeom>
        </p:spPr>
      </p:pic>
      <p:pic>
        <p:nvPicPr>
          <p:cNvPr id="6" name="Picture 5"/>
          <p:cNvPicPr>
            <a:picLocks noChangeAspect="1"/>
          </p:cNvPicPr>
          <p:nvPr/>
        </p:nvPicPr>
        <p:blipFill>
          <a:blip r:embed="rId4"/>
          <a:stretch>
            <a:fillRect/>
          </a:stretch>
        </p:blipFill>
        <p:spPr>
          <a:xfrm>
            <a:off x="8819906" y="2268482"/>
            <a:ext cx="3141979" cy="1963737"/>
          </a:xfrm>
          <a:prstGeom prst="rect">
            <a:avLst/>
          </a:prstGeom>
        </p:spPr>
      </p:pic>
      <p:pic>
        <p:nvPicPr>
          <p:cNvPr id="8" name="Picture 7"/>
          <p:cNvPicPr>
            <a:picLocks noChangeAspect="1"/>
          </p:cNvPicPr>
          <p:nvPr/>
        </p:nvPicPr>
        <p:blipFill>
          <a:blip r:embed="rId5"/>
          <a:stretch>
            <a:fillRect/>
          </a:stretch>
        </p:blipFill>
        <p:spPr>
          <a:xfrm>
            <a:off x="7010888" y="4382978"/>
            <a:ext cx="2467084" cy="2467084"/>
          </a:xfrm>
          <a:prstGeom prst="rect">
            <a:avLst/>
          </a:prstGeom>
        </p:spPr>
      </p:pic>
      <p:pic>
        <p:nvPicPr>
          <p:cNvPr id="9" name="Picture 8"/>
          <p:cNvPicPr>
            <a:picLocks noChangeAspect="1"/>
          </p:cNvPicPr>
          <p:nvPr/>
        </p:nvPicPr>
        <p:blipFill>
          <a:blip r:embed="rId6"/>
          <a:stretch>
            <a:fillRect/>
          </a:stretch>
        </p:blipFill>
        <p:spPr>
          <a:xfrm>
            <a:off x="9835998" y="4494212"/>
            <a:ext cx="1943100" cy="1943100"/>
          </a:xfrm>
          <a:prstGeom prst="rect">
            <a:avLst/>
          </a:prstGeom>
        </p:spPr>
      </p:pic>
      <p:sp>
        <p:nvSpPr>
          <p:cNvPr id="10" name="Title 9"/>
          <p:cNvSpPr>
            <a:spLocks noGrp="1"/>
          </p:cNvSpPr>
          <p:nvPr>
            <p:ph type="title"/>
          </p:nvPr>
        </p:nvSpPr>
        <p:spPr>
          <a:xfrm>
            <a:off x="723153" y="808990"/>
            <a:ext cx="8761413" cy="706964"/>
          </a:xfrm>
        </p:spPr>
        <p:txBody>
          <a:bodyPr/>
          <a:lstStyle/>
          <a:p>
            <a:r>
              <a:rPr lang="en-US" sz="4000" b="1" dirty="0" smtClean="0"/>
              <a:t>The World of Spoons</a:t>
            </a:r>
            <a:endParaRPr lang="en-US" sz="4000" b="1" dirty="0"/>
          </a:p>
        </p:txBody>
      </p:sp>
      <p:pic>
        <p:nvPicPr>
          <p:cNvPr id="12" name="Picture 11"/>
          <p:cNvPicPr>
            <a:picLocks noChangeAspect="1"/>
          </p:cNvPicPr>
          <p:nvPr/>
        </p:nvPicPr>
        <p:blipFill rotWithShape="1">
          <a:blip r:embed="rId7"/>
          <a:srcRect l="50912" t="6869" r="23177" b="9797"/>
          <a:stretch/>
        </p:blipFill>
        <p:spPr>
          <a:xfrm flipH="1">
            <a:off x="8445487" y="2606327"/>
            <a:ext cx="748838" cy="2408325"/>
          </a:xfrm>
          <a:prstGeom prst="rect">
            <a:avLst/>
          </a:prstGeom>
        </p:spPr>
      </p:pic>
      <p:pic>
        <p:nvPicPr>
          <p:cNvPr id="13" name="Picture 12"/>
          <p:cNvPicPr>
            <a:picLocks noChangeAspect="1"/>
          </p:cNvPicPr>
          <p:nvPr/>
        </p:nvPicPr>
        <p:blipFill rotWithShape="1">
          <a:blip r:embed="rId8"/>
          <a:srcRect l="49341"/>
          <a:stretch/>
        </p:blipFill>
        <p:spPr>
          <a:xfrm>
            <a:off x="5936876" y="4450447"/>
            <a:ext cx="1181443" cy="2332146"/>
          </a:xfrm>
          <a:prstGeom prst="rect">
            <a:avLst/>
          </a:prstGeom>
        </p:spPr>
      </p:pic>
      <p:pic>
        <p:nvPicPr>
          <p:cNvPr id="14" name="Picture 13"/>
          <p:cNvPicPr>
            <a:picLocks noChangeAspect="1"/>
          </p:cNvPicPr>
          <p:nvPr/>
        </p:nvPicPr>
        <p:blipFill rotWithShape="1">
          <a:blip r:embed="rId9"/>
          <a:srcRect t="16336" r="50530"/>
          <a:stretch/>
        </p:blipFill>
        <p:spPr>
          <a:xfrm rot="1660047">
            <a:off x="3656443" y="2626988"/>
            <a:ext cx="1330313" cy="1652862"/>
          </a:xfrm>
          <a:prstGeom prst="rect">
            <a:avLst/>
          </a:prstGeom>
        </p:spPr>
      </p:pic>
      <p:pic>
        <p:nvPicPr>
          <p:cNvPr id="15" name="Picture 14"/>
          <p:cNvPicPr>
            <a:picLocks noChangeAspect="1"/>
          </p:cNvPicPr>
          <p:nvPr/>
        </p:nvPicPr>
        <p:blipFill rotWithShape="1">
          <a:blip r:embed="rId10"/>
          <a:srcRect l="50386" t="5168" r="22754" b="4976"/>
          <a:stretch/>
        </p:blipFill>
        <p:spPr>
          <a:xfrm>
            <a:off x="4857140" y="3993088"/>
            <a:ext cx="788787" cy="2638747"/>
          </a:xfrm>
          <a:prstGeom prst="rect">
            <a:avLst/>
          </a:prstGeom>
        </p:spPr>
      </p:pic>
      <p:pic>
        <p:nvPicPr>
          <p:cNvPr id="16" name="Picture 15"/>
          <p:cNvPicPr>
            <a:picLocks noChangeAspect="1"/>
          </p:cNvPicPr>
          <p:nvPr/>
        </p:nvPicPr>
        <p:blipFill>
          <a:blip r:embed="rId11"/>
          <a:stretch>
            <a:fillRect/>
          </a:stretch>
        </p:blipFill>
        <p:spPr>
          <a:xfrm>
            <a:off x="6269722" y="2495297"/>
            <a:ext cx="1697194" cy="1697194"/>
          </a:xfrm>
          <a:prstGeom prst="rect">
            <a:avLst/>
          </a:prstGeom>
        </p:spPr>
      </p:pic>
    </p:spTree>
    <p:extLst>
      <p:ext uri="{BB962C8B-B14F-4D97-AF65-F5344CB8AC3E}">
        <p14:creationId xmlns:p14="http://schemas.microsoft.com/office/powerpoint/2010/main" val="3493134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853" y="809373"/>
            <a:ext cx="8761413" cy="706964"/>
          </a:xfrm>
        </p:spPr>
        <p:txBody>
          <a:bodyPr/>
          <a:lstStyle/>
          <a:p>
            <a:r>
              <a:rPr lang="en-US" sz="4000" b="1" dirty="0" smtClean="0"/>
              <a:t>The World of Cups</a:t>
            </a:r>
            <a:endParaRPr lang="en-US" sz="4000" b="1" dirty="0"/>
          </a:p>
        </p:txBody>
      </p:sp>
      <p:pic>
        <p:nvPicPr>
          <p:cNvPr id="3" name="Picture 2"/>
          <p:cNvPicPr>
            <a:picLocks noChangeAspect="1"/>
          </p:cNvPicPr>
          <p:nvPr/>
        </p:nvPicPr>
        <p:blipFill rotWithShape="1">
          <a:blip r:embed="rId2"/>
          <a:srcRect t="15927" b="24576"/>
          <a:stretch/>
        </p:blipFill>
        <p:spPr>
          <a:xfrm>
            <a:off x="90787" y="2527301"/>
            <a:ext cx="3159125" cy="1879600"/>
          </a:xfrm>
          <a:prstGeom prst="rect">
            <a:avLst/>
          </a:prstGeom>
        </p:spPr>
      </p:pic>
      <p:pic>
        <p:nvPicPr>
          <p:cNvPr id="4" name="Picture 3"/>
          <p:cNvPicPr>
            <a:picLocks noChangeAspect="1"/>
          </p:cNvPicPr>
          <p:nvPr/>
        </p:nvPicPr>
        <p:blipFill rotWithShape="1">
          <a:blip r:embed="rId3"/>
          <a:srcRect l="7333" t="11599" r="7334" b="8133"/>
          <a:stretch/>
        </p:blipFill>
        <p:spPr>
          <a:xfrm>
            <a:off x="8609757" y="3535322"/>
            <a:ext cx="3225800" cy="3034268"/>
          </a:xfrm>
          <a:prstGeom prst="rect">
            <a:avLst/>
          </a:prstGeom>
        </p:spPr>
      </p:pic>
      <p:pic>
        <p:nvPicPr>
          <p:cNvPr id="5" name="Picture 4"/>
          <p:cNvPicPr>
            <a:picLocks noChangeAspect="1"/>
          </p:cNvPicPr>
          <p:nvPr/>
        </p:nvPicPr>
        <p:blipFill rotWithShape="1">
          <a:blip r:embed="rId4"/>
          <a:srcRect r="47796" b="52486"/>
          <a:stretch/>
        </p:blipFill>
        <p:spPr>
          <a:xfrm>
            <a:off x="5703346" y="2403636"/>
            <a:ext cx="2906411" cy="2648820"/>
          </a:xfrm>
          <a:prstGeom prst="rect">
            <a:avLst/>
          </a:prstGeom>
        </p:spPr>
      </p:pic>
      <p:pic>
        <p:nvPicPr>
          <p:cNvPr id="6" name="Picture 5"/>
          <p:cNvPicPr>
            <a:picLocks noChangeAspect="1"/>
          </p:cNvPicPr>
          <p:nvPr/>
        </p:nvPicPr>
        <p:blipFill rotWithShape="1">
          <a:blip r:embed="rId5"/>
          <a:srcRect t="4023"/>
          <a:stretch/>
        </p:blipFill>
        <p:spPr>
          <a:xfrm>
            <a:off x="2976021" y="3842266"/>
            <a:ext cx="2841643" cy="2727324"/>
          </a:xfrm>
          <a:prstGeom prst="rect">
            <a:avLst/>
          </a:prstGeom>
        </p:spPr>
      </p:pic>
    </p:spTree>
    <p:extLst>
      <p:ext uri="{BB962C8B-B14F-4D97-AF65-F5344CB8AC3E}">
        <p14:creationId xmlns:p14="http://schemas.microsoft.com/office/powerpoint/2010/main" val="793523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5189" y="935166"/>
            <a:ext cx="8761413" cy="706964"/>
          </a:xfrm>
        </p:spPr>
        <p:txBody>
          <a:bodyPr/>
          <a:lstStyle/>
          <a:p>
            <a:r>
              <a:rPr lang="en-US" b="1" dirty="0" smtClean="0"/>
              <a:t>Intervention Phases</a:t>
            </a:r>
            <a:endParaRPr lang="en-US" b="1" dirty="0"/>
          </a:p>
        </p:txBody>
      </p:sp>
      <p:sp>
        <p:nvSpPr>
          <p:cNvPr id="6" name="Content Placeholder 5"/>
          <p:cNvSpPr>
            <a:spLocks noGrp="1"/>
          </p:cNvSpPr>
          <p:nvPr>
            <p:ph idx="1"/>
          </p:nvPr>
        </p:nvSpPr>
        <p:spPr>
          <a:xfrm>
            <a:off x="529312" y="2555372"/>
            <a:ext cx="9658819" cy="4105309"/>
          </a:xfrm>
        </p:spPr>
        <p:txBody>
          <a:bodyPr>
            <a:normAutofit lnSpcReduction="10000"/>
          </a:bodyPr>
          <a:lstStyle/>
          <a:p>
            <a:r>
              <a:rPr lang="en-US" sz="3000" b="1" dirty="0" smtClean="0"/>
              <a:t>Pre-Intervention</a:t>
            </a:r>
          </a:p>
          <a:p>
            <a:pPr lvl="1"/>
            <a:r>
              <a:rPr lang="en-US" sz="2800" dirty="0" smtClean="0"/>
              <a:t>Wellness Check</a:t>
            </a:r>
          </a:p>
          <a:p>
            <a:pPr lvl="1"/>
            <a:r>
              <a:rPr lang="en-US" sz="2800" dirty="0" smtClean="0"/>
              <a:t>Problem Identification</a:t>
            </a:r>
          </a:p>
          <a:p>
            <a:pPr lvl="1"/>
            <a:r>
              <a:rPr lang="en-US" sz="2800" dirty="0" smtClean="0"/>
              <a:t>FBA</a:t>
            </a:r>
          </a:p>
          <a:p>
            <a:pPr lvl="1"/>
            <a:r>
              <a:rPr lang="en-US" sz="2800" dirty="0" smtClean="0"/>
              <a:t>Preference </a:t>
            </a:r>
            <a:r>
              <a:rPr lang="en-US" sz="2800" dirty="0" smtClean="0"/>
              <a:t>Assessments</a:t>
            </a:r>
          </a:p>
          <a:p>
            <a:pPr>
              <a:spcBef>
                <a:spcPts val="2400"/>
              </a:spcBef>
            </a:pPr>
            <a:r>
              <a:rPr lang="en-US" sz="3000" b="1" dirty="0" smtClean="0"/>
              <a:t>Intervention</a:t>
            </a:r>
          </a:p>
          <a:p>
            <a:pPr>
              <a:spcBef>
                <a:spcPts val="2400"/>
              </a:spcBef>
            </a:pPr>
            <a:r>
              <a:rPr lang="en-US" sz="3000" b="1" dirty="0" smtClean="0"/>
              <a:t>Next goal!</a:t>
            </a:r>
            <a:endParaRPr lang="en-US" sz="3000" b="1" dirty="0" smtClean="0"/>
          </a:p>
        </p:txBody>
      </p:sp>
    </p:spTree>
    <p:extLst>
      <p:ext uri="{BB962C8B-B14F-4D97-AF65-F5344CB8AC3E}">
        <p14:creationId xmlns:p14="http://schemas.microsoft.com/office/powerpoint/2010/main" val="4804973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b="1" dirty="0" smtClean="0"/>
              <a:t>Intervention</a:t>
            </a:r>
            <a:endParaRPr lang="en-US" sz="6600" b="1" dirty="0"/>
          </a:p>
        </p:txBody>
      </p:sp>
      <p:sp>
        <p:nvSpPr>
          <p:cNvPr id="3" name="Text Placeholder 2"/>
          <p:cNvSpPr>
            <a:spLocks noGrp="1"/>
          </p:cNvSpPr>
          <p:nvPr>
            <p:ph type="body" idx="1"/>
          </p:nvPr>
        </p:nvSpPr>
        <p:spPr/>
        <p:txBody>
          <a:bodyPr>
            <a:normAutofit/>
          </a:bodyPr>
          <a:lstStyle/>
          <a:p>
            <a:r>
              <a:rPr lang="en-US" sz="3200" b="1" dirty="0" smtClean="0"/>
              <a:t>Feeding Protocols</a:t>
            </a:r>
            <a:endParaRPr lang="en-US" sz="3200" b="1" dirty="0"/>
          </a:p>
        </p:txBody>
      </p:sp>
    </p:spTree>
    <p:extLst>
      <p:ext uri="{BB962C8B-B14F-4D97-AF65-F5344CB8AC3E}">
        <p14:creationId xmlns:p14="http://schemas.microsoft.com/office/powerpoint/2010/main" val="3708718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NO </a:t>
            </a:r>
            <a:r>
              <a:rPr lang="en-US" sz="5400" b="1" dirty="0" smtClean="0"/>
              <a:t>PAIN…ALOTTA </a:t>
            </a:r>
            <a:r>
              <a:rPr lang="en-US" sz="5400" b="1" dirty="0"/>
              <a:t>GAIN</a:t>
            </a:r>
            <a:r>
              <a:rPr lang="en-US" sz="5400" b="1" dirty="0" smtClean="0"/>
              <a:t>!</a:t>
            </a:r>
            <a:endParaRPr lang="en-US" sz="5400" dirty="0"/>
          </a:p>
        </p:txBody>
      </p:sp>
      <p:sp>
        <p:nvSpPr>
          <p:cNvPr id="5" name="Text Placeholder 4"/>
          <p:cNvSpPr>
            <a:spLocks noGrp="1"/>
          </p:cNvSpPr>
          <p:nvPr>
            <p:ph type="body" sz="half" idx="2"/>
          </p:nvPr>
        </p:nvSpPr>
        <p:spPr>
          <a:xfrm>
            <a:off x="1581878" y="4896757"/>
            <a:ext cx="9358838" cy="1676400"/>
          </a:xfrm>
        </p:spPr>
        <p:txBody>
          <a:bodyPr>
            <a:normAutofit/>
          </a:bodyPr>
          <a:lstStyle/>
          <a:p>
            <a:r>
              <a:rPr lang="en-US" sz="3600" b="1" dirty="0" smtClean="0">
                <a:solidFill>
                  <a:srgbClr val="92D050"/>
                </a:solidFill>
              </a:rPr>
              <a:t>Your feeding/drinking intervention grail…</a:t>
            </a:r>
            <a:endParaRPr lang="en-US" sz="3600" b="1" dirty="0">
              <a:solidFill>
                <a:srgbClr val="92D050"/>
              </a:solidFill>
            </a:endParaRPr>
          </a:p>
        </p:txBody>
      </p:sp>
      <p:pic>
        <p:nvPicPr>
          <p:cNvPr id="7" name="Picture 6"/>
          <p:cNvPicPr>
            <a:picLocks noChangeAspect="1"/>
          </p:cNvPicPr>
          <p:nvPr/>
        </p:nvPicPr>
        <p:blipFill>
          <a:blip r:embed="rId2"/>
          <a:stretch>
            <a:fillRect/>
          </a:stretch>
        </p:blipFill>
        <p:spPr>
          <a:xfrm>
            <a:off x="4379495" y="2808281"/>
            <a:ext cx="3627018" cy="1740969"/>
          </a:xfrm>
          <a:prstGeom prst="rect">
            <a:avLst/>
          </a:prstGeom>
        </p:spPr>
      </p:pic>
    </p:spTree>
    <p:extLst>
      <p:ext uri="{BB962C8B-B14F-4D97-AF65-F5344CB8AC3E}">
        <p14:creationId xmlns:p14="http://schemas.microsoft.com/office/powerpoint/2010/main" val="3748714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44227" y="258915"/>
            <a:ext cx="9863029" cy="5280648"/>
          </a:xfrm>
          <a:prstGeom prst="rect">
            <a:avLst/>
          </a:prstGeom>
        </p:spPr>
      </p:pic>
      <p:sp>
        <p:nvSpPr>
          <p:cNvPr id="6" name="TextBox 5"/>
          <p:cNvSpPr txBox="1"/>
          <p:nvPr/>
        </p:nvSpPr>
        <p:spPr>
          <a:xfrm>
            <a:off x="2374546" y="5720316"/>
            <a:ext cx="6237326" cy="1015663"/>
          </a:xfrm>
          <a:prstGeom prst="rect">
            <a:avLst/>
          </a:prstGeom>
          <a:noFill/>
        </p:spPr>
        <p:txBody>
          <a:bodyPr wrap="square" rtlCol="0">
            <a:spAutoFit/>
          </a:bodyPr>
          <a:lstStyle/>
          <a:p>
            <a:r>
              <a:rPr lang="en-US" sz="3000" b="1" dirty="0" smtClean="0"/>
              <a:t>And we don’t want your feeding sessions to look like this…</a:t>
            </a:r>
            <a:endParaRPr lang="en-US" sz="3000" b="1" dirty="0"/>
          </a:p>
        </p:txBody>
      </p:sp>
    </p:spTree>
    <p:extLst>
      <p:ext uri="{BB962C8B-B14F-4D97-AF65-F5344CB8AC3E}">
        <p14:creationId xmlns:p14="http://schemas.microsoft.com/office/powerpoint/2010/main" val="3391774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5287" y="795868"/>
            <a:ext cx="10160747" cy="706964"/>
          </a:xfrm>
        </p:spPr>
        <p:txBody>
          <a:bodyPr/>
          <a:lstStyle/>
          <a:p>
            <a:r>
              <a:rPr lang="en-US" sz="4000" b="1" dirty="0" smtClean="0"/>
              <a:t>Common Intervention Goals</a:t>
            </a:r>
            <a:endParaRPr lang="en-US" sz="4000" b="1" dirty="0"/>
          </a:p>
        </p:txBody>
      </p:sp>
      <p:sp>
        <p:nvSpPr>
          <p:cNvPr id="4" name="Content Placeholder 3"/>
          <p:cNvSpPr>
            <a:spLocks noGrp="1"/>
          </p:cNvSpPr>
          <p:nvPr>
            <p:ph idx="1"/>
          </p:nvPr>
        </p:nvSpPr>
        <p:spPr>
          <a:xfrm>
            <a:off x="570755" y="2489200"/>
            <a:ext cx="10045279" cy="4216400"/>
          </a:xfrm>
        </p:spPr>
        <p:txBody>
          <a:bodyPr>
            <a:normAutofit/>
          </a:bodyPr>
          <a:lstStyle/>
          <a:p>
            <a:pPr>
              <a:lnSpc>
                <a:spcPct val="134000"/>
              </a:lnSpc>
            </a:pPr>
            <a:r>
              <a:rPr lang="en-US" sz="2800" b="1" dirty="0" smtClean="0"/>
              <a:t>Feeding and drinking goal </a:t>
            </a:r>
            <a:r>
              <a:rPr lang="en-US" sz="2800" b="1" dirty="0"/>
              <a:t>sequence</a:t>
            </a:r>
            <a:endParaRPr lang="en-US" sz="2800" dirty="0"/>
          </a:p>
          <a:p>
            <a:pPr marL="857250" lvl="1" indent="-514350">
              <a:lnSpc>
                <a:spcPct val="134000"/>
              </a:lnSpc>
              <a:buClrTx/>
              <a:buSzPct val="109000"/>
              <a:buFont typeface="+mj-lt"/>
              <a:buAutoNum type="arabicPeriod"/>
            </a:pPr>
            <a:r>
              <a:rPr lang="en-US" sz="2600" dirty="0"/>
              <a:t>Acceptance </a:t>
            </a:r>
            <a:r>
              <a:rPr lang="en-US" sz="2600" dirty="0" smtClean="0"/>
              <a:t>without </a:t>
            </a:r>
            <a:r>
              <a:rPr lang="en-US" sz="2600" dirty="0"/>
              <a:t>interfering behaviors or discomfort </a:t>
            </a:r>
            <a:endParaRPr lang="en-US" sz="2600" dirty="0" smtClean="0"/>
          </a:p>
          <a:p>
            <a:pPr marL="857250" lvl="1" indent="-514350">
              <a:lnSpc>
                <a:spcPct val="134000"/>
              </a:lnSpc>
              <a:buClrTx/>
              <a:buSzPct val="109000"/>
              <a:buFont typeface="+mj-lt"/>
              <a:buAutoNum type="arabicPeriod"/>
            </a:pPr>
            <a:r>
              <a:rPr lang="en-US" sz="2600" dirty="0" smtClean="0"/>
              <a:t>Mouth clean/no liquid loss without interfering </a:t>
            </a:r>
            <a:r>
              <a:rPr lang="en-US" sz="2600" dirty="0"/>
              <a:t>behaviors or </a:t>
            </a:r>
            <a:r>
              <a:rPr lang="en-US" sz="2600" dirty="0" smtClean="0"/>
              <a:t>discomfort</a:t>
            </a:r>
          </a:p>
          <a:p>
            <a:pPr marL="342900" lvl="1" indent="0">
              <a:lnSpc>
                <a:spcPct val="124000"/>
              </a:lnSpc>
              <a:buNone/>
            </a:pPr>
            <a:endParaRPr lang="en-US" sz="2600" dirty="0"/>
          </a:p>
          <a:p>
            <a:pPr>
              <a:lnSpc>
                <a:spcPct val="124000"/>
              </a:lnSpc>
            </a:pPr>
            <a:endParaRPr lang="en-US" dirty="0"/>
          </a:p>
        </p:txBody>
      </p:sp>
    </p:spTree>
    <p:extLst>
      <p:ext uri="{BB962C8B-B14F-4D97-AF65-F5344CB8AC3E}">
        <p14:creationId xmlns:p14="http://schemas.microsoft.com/office/powerpoint/2010/main" val="423417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553" y="757768"/>
            <a:ext cx="8761413" cy="706964"/>
          </a:xfrm>
        </p:spPr>
        <p:txBody>
          <a:bodyPr/>
          <a:lstStyle/>
          <a:p>
            <a:r>
              <a:rPr lang="en-US" sz="4000" b="1" dirty="0" smtClean="0"/>
              <a:t>Food Introduction Sequence</a:t>
            </a:r>
            <a:endParaRPr lang="en-US" sz="4000" b="1" dirty="0"/>
          </a:p>
        </p:txBody>
      </p:sp>
      <p:sp>
        <p:nvSpPr>
          <p:cNvPr id="3" name="Content Placeholder 2"/>
          <p:cNvSpPr>
            <a:spLocks noGrp="1"/>
          </p:cNvSpPr>
          <p:nvPr>
            <p:ph idx="1"/>
          </p:nvPr>
        </p:nvSpPr>
        <p:spPr>
          <a:xfrm>
            <a:off x="494553" y="2438400"/>
            <a:ext cx="10510331" cy="4419600"/>
          </a:xfrm>
        </p:spPr>
        <p:txBody>
          <a:bodyPr>
            <a:normAutofit fontScale="92500" lnSpcReduction="10000"/>
          </a:bodyPr>
          <a:lstStyle/>
          <a:p>
            <a:pPr>
              <a:lnSpc>
                <a:spcPct val="134000"/>
              </a:lnSpc>
            </a:pPr>
            <a:r>
              <a:rPr lang="en-US" sz="3000" b="1" dirty="0"/>
              <a:t>Food Texture </a:t>
            </a:r>
            <a:r>
              <a:rPr lang="en-US" sz="3000" b="1" dirty="0" smtClean="0"/>
              <a:t>Sequence</a:t>
            </a:r>
          </a:p>
          <a:p>
            <a:pPr>
              <a:lnSpc>
                <a:spcPct val="134000"/>
              </a:lnSpc>
            </a:pPr>
            <a:r>
              <a:rPr lang="en-US" sz="3000" b="1" dirty="0" smtClean="0"/>
              <a:t>Bite </a:t>
            </a:r>
            <a:r>
              <a:rPr lang="en-US" sz="3000" b="1" dirty="0"/>
              <a:t>Size </a:t>
            </a:r>
            <a:r>
              <a:rPr lang="en-US" sz="3000" b="1" dirty="0" smtClean="0"/>
              <a:t>Sequence</a:t>
            </a:r>
          </a:p>
          <a:p>
            <a:pPr>
              <a:lnSpc>
                <a:spcPct val="134000"/>
              </a:lnSpc>
            </a:pPr>
            <a:r>
              <a:rPr lang="en-US" sz="3000" b="1" dirty="0" smtClean="0"/>
              <a:t>Starting </a:t>
            </a:r>
            <a:r>
              <a:rPr lang="en-US" sz="3000" b="1" dirty="0"/>
              <a:t>point depends on what </a:t>
            </a:r>
            <a:r>
              <a:rPr lang="en-US" sz="3000" b="1" dirty="0" smtClean="0"/>
              <a:t>texture and bite size </a:t>
            </a:r>
            <a:r>
              <a:rPr lang="en-US" sz="3000" b="1" dirty="0"/>
              <a:t>they </a:t>
            </a:r>
            <a:r>
              <a:rPr lang="en-US" sz="3000" b="1" dirty="0" smtClean="0"/>
              <a:t>eat or drink now, </a:t>
            </a:r>
            <a:r>
              <a:rPr lang="en-US" sz="3000" b="1" i="1" dirty="0" smtClean="0"/>
              <a:t>comfortably</a:t>
            </a:r>
            <a:r>
              <a:rPr lang="en-US" sz="3000" b="1" dirty="0" smtClean="0"/>
              <a:t>. </a:t>
            </a:r>
          </a:p>
          <a:p>
            <a:pPr>
              <a:lnSpc>
                <a:spcPct val="134000"/>
              </a:lnSpc>
            </a:pPr>
            <a:r>
              <a:rPr lang="en-US" sz="3000" b="1" i="1" dirty="0" smtClean="0"/>
              <a:t>Note</a:t>
            </a:r>
            <a:r>
              <a:rPr lang="en-US" sz="3000" b="1" dirty="0"/>
              <a:t>.  </a:t>
            </a:r>
            <a:r>
              <a:rPr lang="en-US" sz="3000" b="1" dirty="0" smtClean="0"/>
              <a:t>For self-feeders who don’t take in enough food, supplement </a:t>
            </a:r>
            <a:r>
              <a:rPr lang="en-US" sz="3000" b="1" dirty="0"/>
              <a:t>their </a:t>
            </a:r>
            <a:r>
              <a:rPr lang="en-US" sz="3000" b="1" dirty="0" smtClean="0"/>
              <a:t>bites with intermittent </a:t>
            </a:r>
            <a:r>
              <a:rPr lang="en-US" sz="3000" b="1" i="1" dirty="0" smtClean="0"/>
              <a:t>non</a:t>
            </a:r>
            <a:r>
              <a:rPr lang="en-US" sz="3000" b="1" dirty="0" smtClean="0"/>
              <a:t>-self-feeding </a:t>
            </a:r>
            <a:r>
              <a:rPr lang="en-US" sz="3000" b="1" dirty="0"/>
              <a:t>bites of easily manipulated foods. </a:t>
            </a:r>
          </a:p>
          <a:p>
            <a:pPr>
              <a:lnSpc>
                <a:spcPct val="134000"/>
              </a:lnSpc>
            </a:pPr>
            <a:endParaRPr lang="en-US" sz="2800" b="1" dirty="0"/>
          </a:p>
        </p:txBody>
      </p:sp>
    </p:spTree>
    <p:extLst>
      <p:ext uri="{BB962C8B-B14F-4D97-AF65-F5344CB8AC3E}">
        <p14:creationId xmlns:p14="http://schemas.microsoft.com/office/powerpoint/2010/main" val="6353994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07545" y="440056"/>
            <a:ext cx="9818102" cy="6417944"/>
          </a:xfrm>
          <a:prstGeom prst="rect">
            <a:avLst/>
          </a:prstGeom>
        </p:spPr>
      </p:pic>
    </p:spTree>
    <p:extLst>
      <p:ext uri="{BB962C8B-B14F-4D97-AF65-F5344CB8AC3E}">
        <p14:creationId xmlns:p14="http://schemas.microsoft.com/office/powerpoint/2010/main" val="29991979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324" y="1906236"/>
            <a:ext cx="4844791" cy="3259322"/>
          </a:xfrm>
        </p:spPr>
        <p:txBody>
          <a:bodyPr/>
          <a:lstStyle/>
          <a:p>
            <a:r>
              <a:rPr lang="en-US" b="1" dirty="0" smtClean="0"/>
              <a:t>Packet Time:</a:t>
            </a:r>
            <a:br>
              <a:rPr lang="en-US" b="1" dirty="0" smtClean="0"/>
            </a:br>
            <a:r>
              <a:rPr lang="en-US" sz="2000" b="1" dirty="0" smtClean="0"/>
              <a:t/>
            </a:r>
            <a:br>
              <a:rPr lang="en-US" sz="2000" b="1" dirty="0" smtClean="0"/>
            </a:br>
            <a:r>
              <a:rPr lang="en-US" sz="3600" b="1" dirty="0" smtClean="0"/>
              <a:t>Compilation of             pre-intervention              and intervention protocols. </a:t>
            </a:r>
            <a:br>
              <a:rPr lang="en-US" sz="3600" b="1" dirty="0" smtClean="0"/>
            </a:br>
            <a:r>
              <a:rPr lang="en-US" sz="3600" b="1" dirty="0" smtClean="0"/>
              <a:t/>
            </a:r>
            <a:br>
              <a:rPr lang="en-US" sz="3600" b="1" dirty="0" smtClean="0"/>
            </a:br>
            <a:r>
              <a:rPr lang="en-US" sz="3600" b="1" dirty="0" smtClean="0"/>
              <a:t>Let’s </a:t>
            </a:r>
            <a:r>
              <a:rPr lang="en-US" sz="3600" b="1" dirty="0"/>
              <a:t>t</a:t>
            </a:r>
            <a:r>
              <a:rPr lang="en-US" sz="3600" b="1" dirty="0" smtClean="0"/>
              <a:t>ake a look!</a:t>
            </a:r>
            <a:endParaRPr lang="en-US" sz="3600" b="1" dirty="0"/>
          </a:p>
        </p:txBody>
      </p:sp>
      <p:sp>
        <p:nvSpPr>
          <p:cNvPr id="3" name="Text Placeholder 2"/>
          <p:cNvSpPr>
            <a:spLocks noGrp="1"/>
          </p:cNvSpPr>
          <p:nvPr>
            <p:ph type="body" idx="1"/>
          </p:nvPr>
        </p:nvSpPr>
        <p:spPr>
          <a:xfrm>
            <a:off x="7138737" y="760612"/>
            <a:ext cx="4523874" cy="5550569"/>
          </a:xfrm>
        </p:spPr>
        <p:txBody>
          <a:bodyPr>
            <a:normAutofit/>
          </a:bodyPr>
          <a:lstStyle/>
          <a:p>
            <a:r>
              <a:rPr lang="en-US" sz="3200" b="1" dirty="0" smtClean="0">
                <a:solidFill>
                  <a:schemeClr val="tx1"/>
                </a:solidFill>
              </a:rPr>
              <a:t>Intervention</a:t>
            </a:r>
          </a:p>
          <a:p>
            <a:pPr marL="514350" indent="-514350">
              <a:buClrTx/>
              <a:buSzPct val="95000"/>
              <a:buAutoNum type="arabicPeriod"/>
            </a:pPr>
            <a:r>
              <a:rPr lang="en-US" sz="2800" dirty="0" smtClean="0">
                <a:solidFill>
                  <a:schemeClr val="tx1"/>
                </a:solidFill>
              </a:rPr>
              <a:t>8 intervention protocols</a:t>
            </a:r>
          </a:p>
        </p:txBody>
      </p:sp>
    </p:spTree>
    <p:extLst>
      <p:ext uri="{BB962C8B-B14F-4D97-AF65-F5344CB8AC3E}">
        <p14:creationId xmlns:p14="http://schemas.microsoft.com/office/powerpoint/2010/main" val="1195119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268" y="781163"/>
            <a:ext cx="8761413" cy="706964"/>
          </a:xfrm>
        </p:spPr>
        <p:txBody>
          <a:bodyPr/>
          <a:lstStyle/>
          <a:p>
            <a:r>
              <a:rPr lang="en-US" sz="4000" b="1" dirty="0" smtClean="0"/>
              <a:t>Desensitization</a:t>
            </a:r>
            <a:endParaRPr lang="en-US" sz="4000" b="1" dirty="0"/>
          </a:p>
        </p:txBody>
      </p:sp>
      <p:sp>
        <p:nvSpPr>
          <p:cNvPr id="5" name="Content Placeholder 4"/>
          <p:cNvSpPr>
            <a:spLocks noGrp="1"/>
          </p:cNvSpPr>
          <p:nvPr>
            <p:ph idx="1"/>
          </p:nvPr>
        </p:nvSpPr>
        <p:spPr>
          <a:xfrm>
            <a:off x="513268" y="2630904"/>
            <a:ext cx="9962227" cy="3801979"/>
          </a:xfrm>
        </p:spPr>
        <p:txBody>
          <a:bodyPr>
            <a:normAutofit lnSpcReduction="10000"/>
          </a:bodyPr>
          <a:lstStyle/>
          <a:p>
            <a:pPr>
              <a:spcBef>
                <a:spcPts val="1800"/>
              </a:spcBef>
            </a:pPr>
            <a:r>
              <a:rPr lang="en-US" sz="2800" b="1" dirty="0" smtClean="0"/>
              <a:t>May be </a:t>
            </a:r>
            <a:r>
              <a:rPr lang="en-US" sz="2800" b="1" dirty="0" smtClean="0"/>
              <a:t>a necessary first step prior </a:t>
            </a:r>
            <a:r>
              <a:rPr lang="en-US" sz="2800" b="1" dirty="0" smtClean="0"/>
              <a:t>to beginning feeding sessions if there are negative experiences associated with the location at which painful, uncomfortable experiences have occurred. </a:t>
            </a:r>
            <a:endParaRPr lang="en-US" sz="2800" b="1" dirty="0" smtClean="0"/>
          </a:p>
          <a:p>
            <a:pPr>
              <a:spcBef>
                <a:spcPts val="1800"/>
              </a:spcBef>
            </a:pPr>
            <a:r>
              <a:rPr lang="en-US" sz="2800" b="1" dirty="0" smtClean="0"/>
              <a:t>Re-brand the site</a:t>
            </a:r>
          </a:p>
          <a:p>
            <a:pPr>
              <a:spcBef>
                <a:spcPts val="1800"/>
              </a:spcBef>
            </a:pPr>
            <a:r>
              <a:rPr lang="en-US" sz="2800" b="1" dirty="0" smtClean="0"/>
              <a:t>Identify start point, end point, and steps in between</a:t>
            </a:r>
            <a:endParaRPr lang="en-US" sz="2800" b="1" dirty="0" smtClean="0"/>
          </a:p>
          <a:p>
            <a:pPr>
              <a:spcBef>
                <a:spcPts val="2400"/>
              </a:spcBef>
            </a:pPr>
            <a:r>
              <a:rPr lang="en-US" sz="2800" b="1" dirty="0" smtClean="0"/>
              <a:t>You </a:t>
            </a:r>
            <a:r>
              <a:rPr lang="en-US" sz="2800" b="1" dirty="0" smtClean="0"/>
              <a:t>cannot rush desensitization! </a:t>
            </a:r>
            <a:endParaRPr lang="en-US" sz="2800" b="1" dirty="0"/>
          </a:p>
        </p:txBody>
      </p:sp>
    </p:spTree>
    <p:extLst>
      <p:ext uri="{BB962C8B-B14F-4D97-AF65-F5344CB8AC3E}">
        <p14:creationId xmlns:p14="http://schemas.microsoft.com/office/powerpoint/2010/main" val="105048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769" y="781163"/>
            <a:ext cx="9242598" cy="706964"/>
          </a:xfrm>
        </p:spPr>
        <p:txBody>
          <a:bodyPr/>
          <a:lstStyle/>
          <a:p>
            <a:r>
              <a:rPr lang="en-US" sz="4000" b="1" dirty="0" smtClean="0"/>
              <a:t>Hi-P, Lo-P, and Interspersed Bites</a:t>
            </a:r>
            <a:endParaRPr lang="en-US" sz="4000" b="1" dirty="0"/>
          </a:p>
        </p:txBody>
      </p:sp>
      <p:sp>
        <p:nvSpPr>
          <p:cNvPr id="3" name="Content Placeholder 2"/>
          <p:cNvSpPr>
            <a:spLocks noGrp="1"/>
          </p:cNvSpPr>
          <p:nvPr>
            <p:ph idx="1"/>
          </p:nvPr>
        </p:nvSpPr>
        <p:spPr>
          <a:xfrm>
            <a:off x="453206" y="2752357"/>
            <a:ext cx="10253780" cy="3882360"/>
          </a:xfrm>
        </p:spPr>
        <p:txBody>
          <a:bodyPr>
            <a:normAutofit fontScale="92500" lnSpcReduction="10000"/>
          </a:bodyPr>
          <a:lstStyle/>
          <a:p>
            <a:pPr>
              <a:spcBef>
                <a:spcPts val="1800"/>
              </a:spcBef>
            </a:pPr>
            <a:r>
              <a:rPr lang="en-US" sz="2800" b="1" dirty="0" smtClean="0"/>
              <a:t>Start with Hi-P bites to get on a positive roll, gain momentum</a:t>
            </a:r>
          </a:p>
          <a:p>
            <a:pPr>
              <a:spcBef>
                <a:spcPts val="2400"/>
              </a:spcBef>
            </a:pPr>
            <a:r>
              <a:rPr lang="en-US" sz="2800" b="1" dirty="0" smtClean="0"/>
              <a:t>Heavily weight Hi-P bites initially</a:t>
            </a:r>
          </a:p>
          <a:p>
            <a:pPr marL="339725" lvl="1" indent="65088">
              <a:spcBef>
                <a:spcPts val="1200"/>
              </a:spcBef>
              <a:buNone/>
            </a:pPr>
            <a:r>
              <a:rPr lang="en-US" sz="2400" dirty="0"/>
              <a:t>L</a:t>
            </a:r>
            <a:r>
              <a:rPr lang="en-US" sz="2400" dirty="0" smtClean="0"/>
              <a:t>ots more Hi-P bites than Lo-P bites</a:t>
            </a:r>
          </a:p>
          <a:p>
            <a:pPr>
              <a:spcBef>
                <a:spcPts val="1800"/>
              </a:spcBef>
            </a:pPr>
            <a:r>
              <a:rPr lang="en-US" sz="2800" b="1" dirty="0" smtClean="0"/>
              <a:t>Intersperse bites</a:t>
            </a:r>
          </a:p>
          <a:p>
            <a:pPr marL="339725" lvl="1" indent="65088">
              <a:spcBef>
                <a:spcPts val="1200"/>
              </a:spcBef>
              <a:buNone/>
            </a:pPr>
            <a:r>
              <a:rPr lang="en-US" sz="2400" dirty="0" smtClean="0"/>
              <a:t>Hi-P, Hi-P, Hi-P, Lo-P</a:t>
            </a:r>
          </a:p>
          <a:p>
            <a:pPr>
              <a:spcBef>
                <a:spcPts val="2400"/>
              </a:spcBef>
            </a:pPr>
            <a:r>
              <a:rPr lang="en-US" sz="2800" b="1" dirty="0" smtClean="0"/>
              <a:t>Modify Lo-P in important ways to make these bites more likely to be accepted. </a:t>
            </a:r>
          </a:p>
        </p:txBody>
      </p:sp>
    </p:spTree>
    <p:extLst>
      <p:ext uri="{BB962C8B-B14F-4D97-AF65-F5344CB8AC3E}">
        <p14:creationId xmlns:p14="http://schemas.microsoft.com/office/powerpoint/2010/main" val="3143212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 y="882228"/>
            <a:ext cx="9951719" cy="706964"/>
          </a:xfrm>
        </p:spPr>
        <p:txBody>
          <a:bodyPr/>
          <a:lstStyle/>
          <a:p>
            <a:r>
              <a:rPr lang="en-US" sz="4000" b="1" dirty="0" smtClean="0"/>
              <a:t>Escape Extinction Basics </a:t>
            </a:r>
            <a:endParaRPr lang="en-US" sz="4000" b="1" dirty="0"/>
          </a:p>
        </p:txBody>
      </p:sp>
      <p:sp>
        <p:nvSpPr>
          <p:cNvPr id="3" name="Content Placeholder 2"/>
          <p:cNvSpPr>
            <a:spLocks noGrp="1"/>
          </p:cNvSpPr>
          <p:nvPr>
            <p:ph idx="1"/>
          </p:nvPr>
        </p:nvSpPr>
        <p:spPr>
          <a:xfrm>
            <a:off x="579120" y="2603500"/>
            <a:ext cx="10592463" cy="4339560"/>
          </a:xfrm>
        </p:spPr>
        <p:txBody>
          <a:bodyPr>
            <a:normAutofit fontScale="92500" lnSpcReduction="10000"/>
          </a:bodyPr>
          <a:lstStyle/>
          <a:p>
            <a:r>
              <a:rPr lang="en-US" sz="3000" b="1" dirty="0" smtClean="0"/>
              <a:t>Goal: Acceptance (any, new food, texture, amount)</a:t>
            </a:r>
            <a:endParaRPr lang="en-US" sz="3000" b="1" dirty="0"/>
          </a:p>
          <a:p>
            <a:pPr>
              <a:spcBef>
                <a:spcPts val="1800"/>
              </a:spcBef>
            </a:pPr>
            <a:r>
              <a:rPr lang="en-US" sz="3000" b="1" dirty="0" smtClean="0"/>
              <a:t>Rule:  Escaping eating/drinking won’t be allowed </a:t>
            </a:r>
          </a:p>
          <a:p>
            <a:pPr marL="339725" lvl="1" indent="0">
              <a:buNone/>
            </a:pPr>
            <a:r>
              <a:rPr lang="en-US" sz="2800" dirty="0" smtClean="0"/>
              <a:t>Bite, food, cup remains in place until accepted</a:t>
            </a:r>
            <a:endParaRPr lang="en-US" sz="2800" dirty="0" smtClean="0"/>
          </a:p>
          <a:p>
            <a:pPr marL="339725" lvl="1" indent="0">
              <a:buNone/>
            </a:pPr>
            <a:r>
              <a:rPr lang="en-US" sz="2800" dirty="0" smtClean="0"/>
              <a:t>Have </a:t>
            </a:r>
            <a:r>
              <a:rPr lang="en-US" sz="2800" u="sng" dirty="0" smtClean="0"/>
              <a:t>minimal</a:t>
            </a:r>
            <a:r>
              <a:rPr lang="en-US" sz="2800" dirty="0" smtClean="0"/>
              <a:t> expectations</a:t>
            </a:r>
          </a:p>
          <a:p>
            <a:pPr marL="862013" lvl="2" indent="-287338"/>
            <a:r>
              <a:rPr lang="en-US" sz="2600" dirty="0" smtClean="0"/>
              <a:t>Start </a:t>
            </a:r>
            <a:r>
              <a:rPr lang="en-US" sz="2600" dirty="0"/>
              <a:t>with the simplest, lowest effort possible </a:t>
            </a:r>
            <a:r>
              <a:rPr lang="en-US" sz="2600" dirty="0" smtClean="0"/>
              <a:t>step</a:t>
            </a:r>
          </a:p>
          <a:p>
            <a:pPr marL="862013" lvl="2" indent="-287338"/>
            <a:r>
              <a:rPr lang="en-US" sz="2600" dirty="0" smtClean="0"/>
              <a:t>Empty spoon, cup</a:t>
            </a:r>
            <a:endParaRPr lang="en-US" sz="2600" dirty="0"/>
          </a:p>
          <a:p>
            <a:pPr>
              <a:spcBef>
                <a:spcPts val="1800"/>
              </a:spcBef>
            </a:pPr>
            <a:r>
              <a:rPr lang="en-US" sz="3000" b="1" dirty="0" smtClean="0"/>
              <a:t>Have </a:t>
            </a:r>
            <a:r>
              <a:rPr lang="en-US" sz="3000" b="1" i="1" u="sng" dirty="0" smtClean="0"/>
              <a:t>astounding</a:t>
            </a:r>
            <a:r>
              <a:rPr lang="en-US" sz="3000" b="1" dirty="0" smtClean="0"/>
              <a:t> </a:t>
            </a:r>
            <a:r>
              <a:rPr lang="en-US" sz="3000" b="1" dirty="0" err="1" smtClean="0"/>
              <a:t>reinforcers</a:t>
            </a:r>
            <a:r>
              <a:rPr lang="en-US" sz="3000" b="1" dirty="0" smtClean="0"/>
              <a:t> ready to go!</a:t>
            </a:r>
          </a:p>
          <a:p>
            <a:pPr>
              <a:spcBef>
                <a:spcPts val="1800"/>
              </a:spcBef>
            </a:pPr>
            <a:r>
              <a:rPr lang="en-US" sz="3000" b="1" dirty="0" smtClean="0"/>
              <a:t>Immediately terminate session upon acceptance</a:t>
            </a:r>
            <a:endParaRPr lang="en-US" sz="3000" b="1" dirty="0" smtClean="0"/>
          </a:p>
        </p:txBody>
      </p:sp>
    </p:spTree>
    <p:extLst>
      <p:ext uri="{BB962C8B-B14F-4D97-AF65-F5344CB8AC3E}">
        <p14:creationId xmlns:p14="http://schemas.microsoft.com/office/powerpoint/2010/main" val="555679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97227" y="5267041"/>
            <a:ext cx="8825659" cy="860400"/>
          </a:xfrm>
        </p:spPr>
        <p:txBody>
          <a:bodyPr>
            <a:normAutofit/>
          </a:bodyPr>
          <a:lstStyle/>
          <a:p>
            <a:r>
              <a:rPr lang="en-US" sz="4400" b="1" dirty="0" smtClean="0"/>
              <a:t>Pre-Intervention</a:t>
            </a:r>
            <a:endParaRPr lang="en-US" sz="4400" b="1" dirty="0"/>
          </a:p>
        </p:txBody>
      </p:sp>
      <p:sp>
        <p:nvSpPr>
          <p:cNvPr id="5" name="Text Placeholder 4"/>
          <p:cNvSpPr>
            <a:spLocks noGrp="1"/>
          </p:cNvSpPr>
          <p:nvPr>
            <p:ph type="body" sz="half" idx="4294967295"/>
          </p:nvPr>
        </p:nvSpPr>
        <p:spPr>
          <a:xfrm>
            <a:off x="802104" y="978904"/>
            <a:ext cx="9574348" cy="3159960"/>
          </a:xfrm>
        </p:spPr>
        <p:txBody>
          <a:bodyPr>
            <a:noAutofit/>
          </a:bodyPr>
          <a:lstStyle/>
          <a:p>
            <a:pPr marL="0" indent="0">
              <a:buNone/>
            </a:pPr>
            <a:r>
              <a:rPr lang="en-US" sz="3200" b="1" dirty="0">
                <a:solidFill>
                  <a:schemeClr val="bg1"/>
                </a:solidFill>
              </a:rPr>
              <a:t>P</a:t>
            </a:r>
            <a:r>
              <a:rPr lang="en-US" sz="3200" b="1" dirty="0" smtClean="0">
                <a:solidFill>
                  <a:schemeClr val="bg1"/>
                </a:solidFill>
              </a:rPr>
              <a:t>rior </a:t>
            </a:r>
            <a:r>
              <a:rPr lang="en-US" sz="3200" b="1" dirty="0">
                <a:solidFill>
                  <a:schemeClr val="bg1"/>
                </a:solidFill>
              </a:rPr>
              <a:t>to implementing any behavioral protocol for feeding, discuss concerns with the child’s pediatrician and rule out any medical conditions that would </a:t>
            </a:r>
            <a:r>
              <a:rPr lang="en-US" sz="3200" b="1" dirty="0" smtClean="0">
                <a:solidFill>
                  <a:schemeClr val="bg1"/>
                </a:solidFill>
              </a:rPr>
              <a:t>render </a:t>
            </a:r>
            <a:r>
              <a:rPr lang="en-US" sz="3200" b="1" dirty="0">
                <a:solidFill>
                  <a:schemeClr val="bg1"/>
                </a:solidFill>
              </a:rPr>
              <a:t>these procedures contraindicated. Rule out structural and physiological reasons for feeding issues.</a:t>
            </a:r>
          </a:p>
          <a:p>
            <a:pPr marL="0" indent="0">
              <a:buNone/>
            </a:pPr>
            <a:endParaRPr lang="en-US" sz="3200" b="1" dirty="0">
              <a:solidFill>
                <a:schemeClr val="bg1"/>
              </a:solidFill>
            </a:endParaRPr>
          </a:p>
        </p:txBody>
      </p:sp>
    </p:spTree>
    <p:extLst>
      <p:ext uri="{BB962C8B-B14F-4D97-AF65-F5344CB8AC3E}">
        <p14:creationId xmlns:p14="http://schemas.microsoft.com/office/powerpoint/2010/main" val="5245570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363" y="973668"/>
            <a:ext cx="9835116" cy="706964"/>
          </a:xfrm>
        </p:spPr>
        <p:txBody>
          <a:bodyPr/>
          <a:lstStyle/>
          <a:p>
            <a:r>
              <a:rPr lang="en-US" sz="4000" b="1" dirty="0" smtClean="0"/>
              <a:t>Simultaneous P/NP Food Presentation</a:t>
            </a:r>
            <a:endParaRPr lang="en-US" sz="4000" b="1" dirty="0"/>
          </a:p>
        </p:txBody>
      </p:sp>
      <p:sp>
        <p:nvSpPr>
          <p:cNvPr id="3" name="Content Placeholder 2"/>
          <p:cNvSpPr>
            <a:spLocks noGrp="1"/>
          </p:cNvSpPr>
          <p:nvPr>
            <p:ph idx="1"/>
          </p:nvPr>
        </p:nvSpPr>
        <p:spPr>
          <a:xfrm>
            <a:off x="510363" y="2360427"/>
            <a:ext cx="9909544" cy="4401879"/>
          </a:xfrm>
        </p:spPr>
        <p:txBody>
          <a:bodyPr>
            <a:normAutofit lnSpcReduction="10000"/>
          </a:bodyPr>
          <a:lstStyle/>
          <a:p>
            <a:r>
              <a:rPr lang="en-US" sz="2800" b="1" dirty="0" smtClean="0"/>
              <a:t>Follow </a:t>
            </a:r>
            <a:r>
              <a:rPr lang="en-US" sz="2800" b="1" i="1" dirty="0" smtClean="0"/>
              <a:t>Escape-Extinction </a:t>
            </a:r>
            <a:r>
              <a:rPr lang="en-US" sz="2800" b="1" dirty="0"/>
              <a:t>protocol </a:t>
            </a:r>
            <a:endParaRPr lang="en-US" sz="2800" b="1" dirty="0" smtClean="0"/>
          </a:p>
          <a:p>
            <a:pPr>
              <a:spcBef>
                <a:spcPts val="1800"/>
              </a:spcBef>
            </a:pPr>
            <a:r>
              <a:rPr lang="en-US" sz="2800" b="1" dirty="0" smtClean="0"/>
              <a:t>Non-preferred and preferred food are presented on same spoon, food (i.e., broccoli on potato chip)</a:t>
            </a:r>
          </a:p>
          <a:p>
            <a:pPr marL="339725" lvl="1" indent="0">
              <a:buNone/>
            </a:pPr>
            <a:r>
              <a:rPr lang="en-US" sz="2400" dirty="0" smtClean="0"/>
              <a:t>Adjust texture and bite size to make non-preferred more approachable and palatable</a:t>
            </a:r>
          </a:p>
          <a:p>
            <a:pPr>
              <a:spcBef>
                <a:spcPts val="1800"/>
              </a:spcBef>
            </a:pPr>
            <a:r>
              <a:rPr lang="en-US" sz="2800" b="1" dirty="0" smtClean="0"/>
              <a:t>Free </a:t>
            </a:r>
            <a:r>
              <a:rPr lang="en-US" sz="2800" b="1" dirty="0"/>
              <a:t>access to preferred items present in meal </a:t>
            </a:r>
            <a:r>
              <a:rPr lang="en-US" sz="2800" b="1" dirty="0" smtClean="0"/>
              <a:t>space</a:t>
            </a:r>
          </a:p>
          <a:p>
            <a:pPr marL="339725" indent="0">
              <a:buNone/>
            </a:pPr>
            <a:r>
              <a:rPr lang="en-US" sz="2600" dirty="0"/>
              <a:t>Move to contingent access if acceptance is low</a:t>
            </a:r>
          </a:p>
          <a:p>
            <a:pPr>
              <a:spcBef>
                <a:spcPts val="1800"/>
              </a:spcBef>
            </a:pPr>
            <a:r>
              <a:rPr lang="en-US" sz="2800" b="1" dirty="0" smtClean="0"/>
              <a:t>Rotate in new non-preferred foods when acceptance is consistent</a:t>
            </a:r>
          </a:p>
          <a:p>
            <a:pPr marL="0" indent="0">
              <a:buNone/>
            </a:pPr>
            <a:endParaRPr lang="en-US" dirty="0"/>
          </a:p>
        </p:txBody>
      </p:sp>
    </p:spTree>
    <p:extLst>
      <p:ext uri="{BB962C8B-B14F-4D97-AF65-F5344CB8AC3E}">
        <p14:creationId xmlns:p14="http://schemas.microsoft.com/office/powerpoint/2010/main" val="8601134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363" y="973668"/>
            <a:ext cx="9835116" cy="706964"/>
          </a:xfrm>
        </p:spPr>
        <p:txBody>
          <a:bodyPr/>
          <a:lstStyle/>
          <a:p>
            <a:r>
              <a:rPr lang="en-US" sz="4000" b="1" dirty="0" smtClean="0"/>
              <a:t>Sequential P/NP Food Presentation</a:t>
            </a:r>
            <a:endParaRPr lang="en-US" sz="4000" b="1" dirty="0"/>
          </a:p>
        </p:txBody>
      </p:sp>
      <p:sp>
        <p:nvSpPr>
          <p:cNvPr id="3" name="Content Placeholder 2"/>
          <p:cNvSpPr>
            <a:spLocks noGrp="1"/>
          </p:cNvSpPr>
          <p:nvPr>
            <p:ph idx="1"/>
          </p:nvPr>
        </p:nvSpPr>
        <p:spPr>
          <a:xfrm>
            <a:off x="510363" y="2456121"/>
            <a:ext cx="9909544" cy="4401879"/>
          </a:xfrm>
        </p:spPr>
        <p:txBody>
          <a:bodyPr>
            <a:normAutofit/>
          </a:bodyPr>
          <a:lstStyle/>
          <a:p>
            <a:r>
              <a:rPr lang="en-US" sz="2800" b="1" dirty="0" smtClean="0"/>
              <a:t>Same as Simultaneous Presentation except…</a:t>
            </a:r>
          </a:p>
          <a:p>
            <a:pPr>
              <a:spcBef>
                <a:spcPts val="1800"/>
              </a:spcBef>
            </a:pPr>
            <a:r>
              <a:rPr lang="en-US" sz="2800" b="1" dirty="0" smtClean="0"/>
              <a:t>NP and P foods are presented separately</a:t>
            </a:r>
          </a:p>
          <a:p>
            <a:pPr marL="339725" lvl="1" indent="0">
              <a:buNone/>
            </a:pPr>
            <a:r>
              <a:rPr lang="en-US" sz="2400" dirty="0" smtClean="0"/>
              <a:t>Adjust texture and bite size to make non-preferred more approachable and palatable</a:t>
            </a:r>
          </a:p>
          <a:p>
            <a:pPr marL="339725" lvl="1" indent="0">
              <a:buNone/>
            </a:pPr>
            <a:r>
              <a:rPr lang="en-US" sz="2400" dirty="0" smtClean="0"/>
              <a:t>NP food presented first, P </a:t>
            </a:r>
            <a:r>
              <a:rPr lang="en-US" sz="2400" i="1" dirty="0" smtClean="0"/>
              <a:t>immediately </a:t>
            </a:r>
            <a:r>
              <a:rPr lang="en-US" sz="2400" dirty="0" smtClean="0"/>
              <a:t>after NP accepted</a:t>
            </a:r>
          </a:p>
          <a:p>
            <a:pPr marL="339725" lvl="1" indent="0">
              <a:buNone/>
            </a:pPr>
            <a:r>
              <a:rPr lang="en-US" sz="2400" dirty="0" smtClean="0"/>
              <a:t>Increase latency (delay) between P food presentation</a:t>
            </a:r>
          </a:p>
          <a:p>
            <a:pPr marL="339725" lvl="1" indent="0">
              <a:buNone/>
            </a:pPr>
            <a:endParaRPr lang="en-US" sz="2400" dirty="0" smtClean="0"/>
          </a:p>
          <a:p>
            <a:pPr marL="0" indent="0">
              <a:buNone/>
            </a:pPr>
            <a:endParaRPr lang="en-US" dirty="0"/>
          </a:p>
        </p:txBody>
      </p:sp>
    </p:spTree>
    <p:extLst>
      <p:ext uri="{BB962C8B-B14F-4D97-AF65-F5344CB8AC3E}">
        <p14:creationId xmlns:p14="http://schemas.microsoft.com/office/powerpoint/2010/main" val="29676750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572" y="846078"/>
            <a:ext cx="8761413" cy="706964"/>
          </a:xfrm>
        </p:spPr>
        <p:txBody>
          <a:bodyPr/>
          <a:lstStyle/>
          <a:p>
            <a:r>
              <a:rPr lang="en-US" sz="4000" b="1" dirty="0" smtClean="0"/>
              <a:t>Blending</a:t>
            </a:r>
            <a:endParaRPr lang="en-US" sz="4000" b="1" dirty="0"/>
          </a:p>
        </p:txBody>
      </p:sp>
      <p:sp>
        <p:nvSpPr>
          <p:cNvPr id="3" name="Content Placeholder 2"/>
          <p:cNvSpPr>
            <a:spLocks noGrp="1"/>
          </p:cNvSpPr>
          <p:nvPr>
            <p:ph idx="1"/>
          </p:nvPr>
        </p:nvSpPr>
        <p:spPr>
          <a:xfrm>
            <a:off x="517001" y="2456120"/>
            <a:ext cx="10317575" cy="4327451"/>
          </a:xfrm>
        </p:spPr>
        <p:txBody>
          <a:bodyPr>
            <a:normAutofit lnSpcReduction="10000"/>
          </a:bodyPr>
          <a:lstStyle/>
          <a:p>
            <a:r>
              <a:rPr lang="en-US" sz="2800" b="1" dirty="0" smtClean="0"/>
              <a:t>Escape Extinction protocol with non-contingent access to activities (contingent if refusal is high)</a:t>
            </a:r>
          </a:p>
          <a:p>
            <a:pPr>
              <a:spcBef>
                <a:spcPts val="1800"/>
              </a:spcBef>
            </a:pPr>
            <a:r>
              <a:rPr lang="en-US" sz="2800" b="1" dirty="0" smtClean="0"/>
              <a:t>Blend a NP food with a preferred food (90% P :10% NP)</a:t>
            </a:r>
          </a:p>
          <a:p>
            <a:pPr>
              <a:spcBef>
                <a:spcPts val="1800"/>
              </a:spcBef>
            </a:pPr>
            <a:r>
              <a:rPr lang="en-US" sz="2800" b="1" dirty="0" smtClean="0"/>
              <a:t>Rotate only 1 NP with preferred foods/liquids</a:t>
            </a:r>
          </a:p>
          <a:p>
            <a:pPr>
              <a:spcBef>
                <a:spcPts val="1800"/>
              </a:spcBef>
            </a:pPr>
            <a:r>
              <a:rPr lang="en-US" sz="2800" b="1" dirty="0" smtClean="0"/>
              <a:t>When acceptance of first blended food is strong, add second blended food</a:t>
            </a:r>
          </a:p>
          <a:p>
            <a:pPr>
              <a:spcBef>
                <a:spcPts val="1800"/>
              </a:spcBef>
            </a:pPr>
            <a:r>
              <a:rPr lang="en-US" sz="2800" b="1" dirty="0" smtClean="0"/>
              <a:t>When acceptance of both blended foods is strong, decrease blend in 10% increments (80% P : 20% NP….)</a:t>
            </a:r>
            <a:endParaRPr lang="en-US" sz="2800" b="1" dirty="0"/>
          </a:p>
        </p:txBody>
      </p:sp>
    </p:spTree>
    <p:extLst>
      <p:ext uri="{BB962C8B-B14F-4D97-AF65-F5344CB8AC3E}">
        <p14:creationId xmlns:p14="http://schemas.microsoft.com/office/powerpoint/2010/main" val="28987009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898" y="782282"/>
            <a:ext cx="8761413" cy="706964"/>
          </a:xfrm>
        </p:spPr>
        <p:txBody>
          <a:bodyPr/>
          <a:lstStyle/>
          <a:p>
            <a:r>
              <a:rPr lang="en-US" b="1" dirty="0" smtClean="0"/>
              <a:t>Cautions</a:t>
            </a:r>
            <a:endParaRPr lang="en-US" b="1" dirty="0"/>
          </a:p>
        </p:txBody>
      </p:sp>
      <p:sp>
        <p:nvSpPr>
          <p:cNvPr id="3" name="Content Placeholder 2"/>
          <p:cNvSpPr>
            <a:spLocks noGrp="1"/>
          </p:cNvSpPr>
          <p:nvPr>
            <p:ph idx="1"/>
          </p:nvPr>
        </p:nvSpPr>
        <p:spPr>
          <a:xfrm>
            <a:off x="463839" y="2477386"/>
            <a:ext cx="10030496" cy="4231757"/>
          </a:xfrm>
        </p:spPr>
        <p:txBody>
          <a:bodyPr>
            <a:normAutofit/>
          </a:bodyPr>
          <a:lstStyle/>
          <a:p>
            <a:pPr>
              <a:lnSpc>
                <a:spcPct val="114000"/>
              </a:lnSpc>
            </a:pPr>
            <a:r>
              <a:rPr lang="en-US" sz="2800" b="1" dirty="0" smtClean="0"/>
              <a:t>Simultaneous presentation and blending are not recommended when the </a:t>
            </a:r>
            <a:r>
              <a:rPr lang="en-US" sz="2800" b="1" dirty="0"/>
              <a:t>number of foods/liquids </a:t>
            </a:r>
            <a:r>
              <a:rPr lang="en-US" sz="2800" b="1" dirty="0" smtClean="0"/>
              <a:t>sources are very limited.</a:t>
            </a:r>
          </a:p>
          <a:p>
            <a:pPr>
              <a:lnSpc>
                <a:spcPct val="114000"/>
              </a:lnSpc>
            </a:pPr>
            <a:r>
              <a:rPr lang="en-US" sz="2800" b="1" dirty="0" smtClean="0"/>
              <a:t>Foods/liquids currently accepted may become paired with </a:t>
            </a:r>
            <a:r>
              <a:rPr lang="en-US" sz="2800" b="1" dirty="0" err="1" smtClean="0"/>
              <a:t>nonpreferred</a:t>
            </a:r>
            <a:r>
              <a:rPr lang="en-US" sz="2800" b="1" dirty="0" smtClean="0"/>
              <a:t> foods, resulting in full refusal of all foods </a:t>
            </a:r>
          </a:p>
          <a:p>
            <a:pPr>
              <a:lnSpc>
                <a:spcPct val="114000"/>
              </a:lnSpc>
            </a:pPr>
            <a:r>
              <a:rPr lang="en-US" sz="2800" b="1" dirty="0" smtClean="0"/>
              <a:t>Use different cups, plates, containers during treatment sessions if child is highly selective of these</a:t>
            </a:r>
            <a:endParaRPr lang="en-US" sz="2800" dirty="0"/>
          </a:p>
        </p:txBody>
      </p:sp>
    </p:spTree>
    <p:extLst>
      <p:ext uri="{BB962C8B-B14F-4D97-AF65-F5344CB8AC3E}">
        <p14:creationId xmlns:p14="http://schemas.microsoft.com/office/powerpoint/2010/main" val="148969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632" y="856710"/>
            <a:ext cx="8761413" cy="706964"/>
          </a:xfrm>
        </p:spPr>
        <p:txBody>
          <a:bodyPr/>
          <a:lstStyle/>
          <a:p>
            <a:r>
              <a:rPr lang="en-US" b="1" dirty="0" smtClean="0"/>
              <a:t>Advancing Textures</a:t>
            </a:r>
            <a:endParaRPr lang="en-US" b="1" dirty="0"/>
          </a:p>
        </p:txBody>
      </p:sp>
      <p:sp>
        <p:nvSpPr>
          <p:cNvPr id="3" name="Content Placeholder 2"/>
          <p:cNvSpPr>
            <a:spLocks noGrp="1"/>
          </p:cNvSpPr>
          <p:nvPr>
            <p:ph idx="1"/>
          </p:nvPr>
        </p:nvSpPr>
        <p:spPr>
          <a:xfrm>
            <a:off x="527632" y="2475908"/>
            <a:ext cx="9871010" cy="4275766"/>
          </a:xfrm>
        </p:spPr>
        <p:txBody>
          <a:bodyPr>
            <a:normAutofit/>
          </a:bodyPr>
          <a:lstStyle/>
          <a:p>
            <a:r>
              <a:rPr lang="en-US" sz="2800" b="1" dirty="0" smtClean="0"/>
              <a:t>Foods</a:t>
            </a:r>
          </a:p>
          <a:p>
            <a:pPr marL="404813" lvl="1" indent="0">
              <a:buNone/>
            </a:pPr>
            <a:r>
              <a:rPr lang="en-US" sz="2600" dirty="0" smtClean="0"/>
              <a:t>Add neutral tasting thickener incrementally when acceptance is strong and consistent</a:t>
            </a:r>
          </a:p>
          <a:p>
            <a:pPr>
              <a:spcBef>
                <a:spcPts val="1800"/>
              </a:spcBef>
            </a:pPr>
            <a:r>
              <a:rPr lang="en-US" sz="2800" b="1" dirty="0" smtClean="0"/>
              <a:t>Liquids</a:t>
            </a:r>
          </a:p>
          <a:p>
            <a:pPr marL="404813" lvl="1" indent="0">
              <a:buNone/>
            </a:pPr>
            <a:r>
              <a:rPr lang="en-US" sz="2600" dirty="0" smtClean="0"/>
              <a:t>Increase liquids incrementally when acceptance is strong and consistent</a:t>
            </a:r>
          </a:p>
          <a:p>
            <a:pPr>
              <a:spcBef>
                <a:spcPts val="1800"/>
              </a:spcBef>
            </a:pPr>
            <a:r>
              <a:rPr lang="en-US" sz="2800" b="1" dirty="0" smtClean="0"/>
              <a:t>Stop at the appropriate texture </a:t>
            </a:r>
          </a:p>
          <a:p>
            <a:pPr marL="339725" lvl="1" indent="0">
              <a:spcBef>
                <a:spcPts val="600"/>
              </a:spcBef>
              <a:buNone/>
            </a:pPr>
            <a:r>
              <a:rPr lang="en-US" sz="2600" dirty="0" smtClean="0"/>
              <a:t>Consider medical/developmental issues</a:t>
            </a:r>
            <a:endParaRPr lang="en-US" sz="2600" dirty="0"/>
          </a:p>
        </p:txBody>
      </p:sp>
    </p:spTree>
    <p:extLst>
      <p:ext uri="{BB962C8B-B14F-4D97-AF65-F5344CB8AC3E}">
        <p14:creationId xmlns:p14="http://schemas.microsoft.com/office/powerpoint/2010/main" val="31465690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735" y="846078"/>
            <a:ext cx="8761413" cy="706964"/>
          </a:xfrm>
        </p:spPr>
        <p:txBody>
          <a:bodyPr/>
          <a:lstStyle/>
          <a:p>
            <a:r>
              <a:rPr lang="en-US" b="1" dirty="0" smtClean="0"/>
              <a:t>Meal of Fortune…America’s Meal!</a:t>
            </a:r>
            <a:endParaRPr lang="en-US" b="1" dirty="0"/>
          </a:p>
        </p:txBody>
      </p:sp>
      <p:sp>
        <p:nvSpPr>
          <p:cNvPr id="7" name="Content Placeholder 6"/>
          <p:cNvSpPr>
            <a:spLocks noGrp="1"/>
          </p:cNvSpPr>
          <p:nvPr>
            <p:ph idx="1"/>
          </p:nvPr>
        </p:nvSpPr>
        <p:spPr>
          <a:xfrm>
            <a:off x="474469" y="2433376"/>
            <a:ext cx="9828477" cy="4350193"/>
          </a:xfrm>
        </p:spPr>
        <p:txBody>
          <a:bodyPr>
            <a:noAutofit/>
          </a:bodyPr>
          <a:lstStyle/>
          <a:p>
            <a:pPr>
              <a:lnSpc>
                <a:spcPct val="114000"/>
              </a:lnSpc>
            </a:pPr>
            <a:r>
              <a:rPr lang="en-US" sz="2600" b="1" dirty="0" smtClean="0"/>
              <a:t>3 foods separated on plate, 2P/1NP (keep small)</a:t>
            </a:r>
          </a:p>
          <a:p>
            <a:pPr>
              <a:lnSpc>
                <a:spcPct val="114000"/>
              </a:lnSpc>
            </a:pPr>
            <a:r>
              <a:rPr lang="en-US" sz="2600" b="1" dirty="0" smtClean="0"/>
              <a:t>Write number of bites on the wheel spaces (keep low)</a:t>
            </a:r>
          </a:p>
          <a:p>
            <a:pPr>
              <a:lnSpc>
                <a:spcPct val="114000"/>
              </a:lnSpc>
            </a:pPr>
            <a:r>
              <a:rPr lang="en-US" sz="2600" b="1" dirty="0" smtClean="0"/>
              <a:t>? </a:t>
            </a:r>
            <a:r>
              <a:rPr lang="en-US" sz="2600" b="1" dirty="0"/>
              <a:t>o</a:t>
            </a:r>
            <a:r>
              <a:rPr lang="en-US" sz="2600" b="1" dirty="0" smtClean="0"/>
              <a:t>n some spaces (mystery prize)</a:t>
            </a:r>
          </a:p>
          <a:p>
            <a:pPr marL="457200" lvl="1" indent="0">
              <a:lnSpc>
                <a:spcPct val="114000"/>
              </a:lnSpc>
              <a:buNone/>
            </a:pPr>
            <a:r>
              <a:rPr lang="en-US" sz="2600" dirty="0"/>
              <a:t>G</a:t>
            </a:r>
            <a:r>
              <a:rPr lang="en-US" sz="2600" dirty="0" smtClean="0"/>
              <a:t>iven immediately if spinner lands on it (play at table) </a:t>
            </a:r>
          </a:p>
          <a:p>
            <a:pPr>
              <a:lnSpc>
                <a:spcPct val="114000"/>
              </a:lnSpc>
            </a:pPr>
            <a:r>
              <a:rPr lang="en-US" sz="2600" b="1" dirty="0" smtClean="0"/>
              <a:t>When bites eaten from each portion of plate, can eat anything else on plate (procedure is over) or leave table and play with </a:t>
            </a:r>
            <a:r>
              <a:rPr lang="en-US" sz="2600" b="1" dirty="0" err="1" smtClean="0"/>
              <a:t>reinforcer</a:t>
            </a:r>
            <a:endParaRPr lang="en-US" sz="2600" b="1" dirty="0" smtClean="0"/>
          </a:p>
          <a:p>
            <a:pPr>
              <a:lnSpc>
                <a:spcPct val="114000"/>
              </a:lnSpc>
            </a:pPr>
            <a:r>
              <a:rPr lang="en-US" sz="2600" b="1" dirty="0" smtClean="0"/>
              <a:t>If bites not eaten, remain at table 5 min, no </a:t>
            </a:r>
            <a:r>
              <a:rPr lang="en-US" sz="2600" b="1" dirty="0" err="1" smtClean="0"/>
              <a:t>reinforcer</a:t>
            </a:r>
            <a:r>
              <a:rPr lang="en-US" sz="2600" b="1" dirty="0" smtClean="0"/>
              <a:t> </a:t>
            </a:r>
            <a:endParaRPr lang="en-US" sz="2600" b="1" dirty="0"/>
          </a:p>
        </p:txBody>
      </p:sp>
      <p:pic>
        <p:nvPicPr>
          <p:cNvPr id="8" name="Content Placeholder 5"/>
          <p:cNvPicPr>
            <a:picLocks noChangeAspect="1"/>
          </p:cNvPicPr>
          <p:nvPr/>
        </p:nvPicPr>
        <p:blipFill rotWithShape="1">
          <a:blip r:embed="rId2"/>
          <a:srcRect l="14301" t="11648" r="14427" b="13656"/>
          <a:stretch/>
        </p:blipFill>
        <p:spPr>
          <a:xfrm>
            <a:off x="9800376" y="3179823"/>
            <a:ext cx="1866067" cy="1955703"/>
          </a:xfrm>
          <a:prstGeom prst="rect">
            <a:avLst/>
          </a:prstGeom>
        </p:spPr>
      </p:pic>
    </p:spTree>
    <p:extLst>
      <p:ext uri="{BB962C8B-B14F-4D97-AF65-F5344CB8AC3E}">
        <p14:creationId xmlns:p14="http://schemas.microsoft.com/office/powerpoint/2010/main" val="32142431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285460" y="198194"/>
            <a:ext cx="5258399" cy="6522142"/>
          </a:xfrm>
          <a:prstGeom prst="rect">
            <a:avLst/>
          </a:prstGeom>
        </p:spPr>
      </p:pic>
    </p:spTree>
    <p:extLst>
      <p:ext uri="{BB962C8B-B14F-4D97-AF65-F5344CB8AC3E}">
        <p14:creationId xmlns:p14="http://schemas.microsoft.com/office/powerpoint/2010/main" val="9950926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3545" y="152215"/>
            <a:ext cx="9144909" cy="6909170"/>
          </a:xfrm>
          <a:prstGeom prst="rect">
            <a:avLst/>
          </a:prstGeom>
        </p:spPr>
      </p:pic>
    </p:spTree>
    <p:extLst>
      <p:ext uri="{BB962C8B-B14F-4D97-AF65-F5344CB8AC3E}">
        <p14:creationId xmlns:p14="http://schemas.microsoft.com/office/powerpoint/2010/main" val="13412533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2486" b="4168"/>
          <a:stretch/>
        </p:blipFill>
        <p:spPr>
          <a:xfrm>
            <a:off x="258271" y="925033"/>
            <a:ext cx="11818126" cy="3870252"/>
          </a:xfrm>
          <a:prstGeom prst="rect">
            <a:avLst/>
          </a:prstGeom>
        </p:spPr>
      </p:pic>
      <p:sp>
        <p:nvSpPr>
          <p:cNvPr id="3" name="TextBox 2"/>
          <p:cNvSpPr txBox="1"/>
          <p:nvPr/>
        </p:nvSpPr>
        <p:spPr>
          <a:xfrm>
            <a:off x="1711843" y="5167424"/>
            <a:ext cx="9069572" cy="769441"/>
          </a:xfrm>
          <a:prstGeom prst="rect">
            <a:avLst/>
          </a:prstGeom>
          <a:noFill/>
        </p:spPr>
        <p:txBody>
          <a:bodyPr wrap="square" rtlCol="0">
            <a:spAutoFit/>
          </a:bodyPr>
          <a:lstStyle/>
          <a:p>
            <a:r>
              <a:rPr lang="en-US" sz="4400" b="1" dirty="0" smtClean="0"/>
              <a:t>Someone please share results! </a:t>
            </a:r>
            <a:endParaRPr lang="en-US" sz="4400" b="1" dirty="0"/>
          </a:p>
        </p:txBody>
      </p:sp>
    </p:spTree>
    <p:extLst>
      <p:ext uri="{BB962C8B-B14F-4D97-AF65-F5344CB8AC3E}">
        <p14:creationId xmlns:p14="http://schemas.microsoft.com/office/powerpoint/2010/main" val="27937293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1500" b="1" dirty="0" smtClean="0"/>
              <a:t>Thank You!</a:t>
            </a:r>
            <a:endParaRPr lang="en-US" sz="11500" b="1" dirty="0"/>
          </a:p>
        </p:txBody>
      </p:sp>
      <p:sp>
        <p:nvSpPr>
          <p:cNvPr id="4" name="Text Placeholder 3"/>
          <p:cNvSpPr>
            <a:spLocks noGrp="1"/>
          </p:cNvSpPr>
          <p:nvPr>
            <p:ph type="body" sz="half" idx="13"/>
          </p:nvPr>
        </p:nvSpPr>
        <p:spPr>
          <a:xfrm>
            <a:off x="1297359" y="5305548"/>
            <a:ext cx="9398994" cy="436034"/>
          </a:xfrm>
        </p:spPr>
        <p:txBody>
          <a:bodyPr>
            <a:noAutofit/>
          </a:bodyPr>
          <a:lstStyle/>
          <a:p>
            <a:r>
              <a:rPr lang="en-US" sz="4800" b="1" dirty="0" smtClean="0"/>
              <a:t>Enjoy the rest of the conference!</a:t>
            </a:r>
            <a:endParaRPr lang="en-US" sz="4800" b="1" dirty="0"/>
          </a:p>
        </p:txBody>
      </p:sp>
    </p:spTree>
    <p:extLst>
      <p:ext uri="{BB962C8B-B14F-4D97-AF65-F5344CB8AC3E}">
        <p14:creationId xmlns:p14="http://schemas.microsoft.com/office/powerpoint/2010/main" val="3062267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324" y="1906236"/>
            <a:ext cx="4844791" cy="3259322"/>
          </a:xfrm>
        </p:spPr>
        <p:txBody>
          <a:bodyPr/>
          <a:lstStyle/>
          <a:p>
            <a:r>
              <a:rPr lang="en-US" b="1" dirty="0" smtClean="0"/>
              <a:t>Packet Time:</a:t>
            </a:r>
            <a:br>
              <a:rPr lang="en-US" b="1" dirty="0" smtClean="0"/>
            </a:br>
            <a:r>
              <a:rPr lang="en-US" sz="2000" b="1" dirty="0" smtClean="0"/>
              <a:t/>
            </a:r>
            <a:br>
              <a:rPr lang="en-US" sz="2000" b="1" dirty="0" smtClean="0"/>
            </a:br>
            <a:r>
              <a:rPr lang="en-US" sz="3600" b="1" dirty="0" smtClean="0"/>
              <a:t>Compilation of             pre-intervention              and intervention protocols. </a:t>
            </a:r>
            <a:br>
              <a:rPr lang="en-US" sz="3600" b="1" dirty="0" smtClean="0"/>
            </a:br>
            <a:r>
              <a:rPr lang="en-US" sz="3600" b="1" dirty="0" smtClean="0"/>
              <a:t/>
            </a:r>
            <a:br>
              <a:rPr lang="en-US" sz="3600" b="1" dirty="0" smtClean="0"/>
            </a:br>
            <a:r>
              <a:rPr lang="en-US" sz="3600" b="1" dirty="0" smtClean="0"/>
              <a:t>Let’s </a:t>
            </a:r>
            <a:r>
              <a:rPr lang="en-US" sz="3600" b="1" dirty="0"/>
              <a:t>t</a:t>
            </a:r>
            <a:r>
              <a:rPr lang="en-US" sz="3600" b="1" dirty="0" smtClean="0"/>
              <a:t>ake a look!</a:t>
            </a:r>
            <a:endParaRPr lang="en-US" sz="3600" b="1" dirty="0"/>
          </a:p>
        </p:txBody>
      </p:sp>
      <p:sp>
        <p:nvSpPr>
          <p:cNvPr id="3" name="Text Placeholder 2"/>
          <p:cNvSpPr>
            <a:spLocks noGrp="1"/>
          </p:cNvSpPr>
          <p:nvPr>
            <p:ph type="body" idx="1"/>
          </p:nvPr>
        </p:nvSpPr>
        <p:spPr>
          <a:xfrm>
            <a:off x="6705601" y="1273960"/>
            <a:ext cx="5213684" cy="4854125"/>
          </a:xfrm>
        </p:spPr>
        <p:txBody>
          <a:bodyPr>
            <a:normAutofit/>
          </a:bodyPr>
          <a:lstStyle/>
          <a:p>
            <a:r>
              <a:rPr lang="en-US" sz="3200" b="1" dirty="0" smtClean="0">
                <a:solidFill>
                  <a:schemeClr val="tx1"/>
                </a:solidFill>
              </a:rPr>
              <a:t>Pre-intervention</a:t>
            </a:r>
          </a:p>
          <a:p>
            <a:pPr marL="514350" indent="-514350">
              <a:buClrTx/>
              <a:buSzPct val="95000"/>
              <a:buAutoNum type="arabicPeriod"/>
            </a:pPr>
            <a:r>
              <a:rPr lang="en-US" sz="2800" dirty="0" smtClean="0">
                <a:solidFill>
                  <a:schemeClr val="tx1"/>
                </a:solidFill>
              </a:rPr>
              <a:t>Set up</a:t>
            </a:r>
          </a:p>
          <a:p>
            <a:pPr marL="514350" indent="-514350">
              <a:buClrTx/>
              <a:buSzPct val="95000"/>
              <a:buAutoNum type="arabicPeriod"/>
            </a:pPr>
            <a:r>
              <a:rPr lang="en-US" sz="2800" dirty="0" smtClean="0">
                <a:solidFill>
                  <a:schemeClr val="tx1"/>
                </a:solidFill>
              </a:rPr>
              <a:t>definitions </a:t>
            </a:r>
          </a:p>
          <a:p>
            <a:pPr marL="514350" indent="-514350">
              <a:buClrTx/>
              <a:buSzPct val="95000"/>
              <a:buAutoNum type="arabicPeriod"/>
            </a:pPr>
            <a:r>
              <a:rPr lang="en-US" sz="2800" dirty="0" smtClean="0">
                <a:solidFill>
                  <a:schemeClr val="tx1"/>
                </a:solidFill>
              </a:rPr>
              <a:t>general procedures</a:t>
            </a:r>
          </a:p>
          <a:p>
            <a:pPr marL="514350" indent="-514350">
              <a:buClrTx/>
              <a:buSzPct val="95000"/>
              <a:buAutoNum type="arabicPeriod"/>
            </a:pPr>
            <a:r>
              <a:rPr lang="en-US" sz="2800" dirty="0" smtClean="0">
                <a:solidFill>
                  <a:schemeClr val="tx1"/>
                </a:solidFill>
              </a:rPr>
              <a:t>Data collection</a:t>
            </a:r>
          </a:p>
          <a:p>
            <a:pPr marL="514350" indent="-514350">
              <a:buClrTx/>
              <a:buSzPct val="95000"/>
              <a:buAutoNum type="arabicPeriod"/>
            </a:pPr>
            <a:r>
              <a:rPr lang="en-US" sz="2800" dirty="0" smtClean="0">
                <a:solidFill>
                  <a:schemeClr val="tx1"/>
                </a:solidFill>
              </a:rPr>
              <a:t>Preference assessments</a:t>
            </a:r>
          </a:p>
          <a:p>
            <a:pPr>
              <a:buClrTx/>
              <a:buSzPct val="95000"/>
            </a:pPr>
            <a:endParaRPr lang="en-US" sz="2800" dirty="0" smtClean="0">
              <a:solidFill>
                <a:schemeClr val="tx1"/>
              </a:solidFill>
            </a:endParaRPr>
          </a:p>
        </p:txBody>
      </p:sp>
    </p:spTree>
    <p:extLst>
      <p:ext uri="{BB962C8B-B14F-4D97-AF65-F5344CB8AC3E}">
        <p14:creationId xmlns:p14="http://schemas.microsoft.com/office/powerpoint/2010/main" val="1412833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54953" y="2370667"/>
            <a:ext cx="9261255" cy="1525472"/>
          </a:xfrm>
        </p:spPr>
        <p:txBody>
          <a:bodyPr/>
          <a:lstStyle/>
          <a:p>
            <a:r>
              <a:rPr lang="en-US" sz="5400" b="1" dirty="0" smtClean="0"/>
              <a:t>Types of Feeding Problems</a:t>
            </a:r>
            <a:endParaRPr lang="en-US" sz="5400" b="1" dirty="0"/>
          </a:p>
        </p:txBody>
      </p:sp>
      <p:sp>
        <p:nvSpPr>
          <p:cNvPr id="7" name="Text Placeholder 6"/>
          <p:cNvSpPr>
            <a:spLocks noGrp="1"/>
          </p:cNvSpPr>
          <p:nvPr>
            <p:ph type="body" idx="1"/>
          </p:nvPr>
        </p:nvSpPr>
        <p:spPr/>
        <p:txBody>
          <a:bodyPr>
            <a:normAutofit/>
          </a:bodyPr>
          <a:lstStyle/>
          <a:p>
            <a:r>
              <a:rPr lang="en-US" sz="4000" b="1" dirty="0" smtClean="0"/>
              <a:t>Identifying the Problem</a:t>
            </a:r>
            <a:endParaRPr lang="en-US" sz="4000" b="1" dirty="0"/>
          </a:p>
        </p:txBody>
      </p:sp>
    </p:spTree>
    <p:extLst>
      <p:ext uri="{BB962C8B-B14F-4D97-AF65-F5344CB8AC3E}">
        <p14:creationId xmlns:p14="http://schemas.microsoft.com/office/powerpoint/2010/main" val="2019044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706" y="806830"/>
            <a:ext cx="8761413" cy="706964"/>
          </a:xfrm>
        </p:spPr>
        <p:txBody>
          <a:bodyPr/>
          <a:lstStyle/>
          <a:p>
            <a:r>
              <a:rPr lang="en-US" sz="4000" b="1" dirty="0" smtClean="0"/>
              <a:t>Common Intake Concerns</a:t>
            </a:r>
            <a:endParaRPr lang="en-US" sz="4000" b="1" dirty="0"/>
          </a:p>
        </p:txBody>
      </p:sp>
      <p:sp>
        <p:nvSpPr>
          <p:cNvPr id="3" name="Content Placeholder 2"/>
          <p:cNvSpPr>
            <a:spLocks noGrp="1"/>
          </p:cNvSpPr>
          <p:nvPr>
            <p:ph idx="1"/>
          </p:nvPr>
        </p:nvSpPr>
        <p:spPr>
          <a:xfrm>
            <a:off x="527706" y="2363002"/>
            <a:ext cx="9692640" cy="4175760"/>
          </a:xfrm>
        </p:spPr>
        <p:txBody>
          <a:bodyPr>
            <a:noAutofit/>
          </a:bodyPr>
          <a:lstStyle/>
          <a:p>
            <a:pPr marL="327025" indent="-327025">
              <a:lnSpc>
                <a:spcPct val="114000"/>
              </a:lnSpc>
              <a:spcBef>
                <a:spcPts val="600"/>
              </a:spcBef>
            </a:pPr>
            <a:r>
              <a:rPr lang="en-US" sz="2800" b="1" dirty="0" smtClean="0"/>
              <a:t>Acceptance</a:t>
            </a:r>
          </a:p>
          <a:p>
            <a:pPr marL="350838" indent="0">
              <a:lnSpc>
                <a:spcPct val="114000"/>
              </a:lnSpc>
              <a:spcBef>
                <a:spcPts val="600"/>
              </a:spcBef>
              <a:buNone/>
            </a:pPr>
            <a:r>
              <a:rPr lang="en-US" sz="2600" dirty="0" smtClean="0"/>
              <a:t>Refuses to take presented food/drink</a:t>
            </a:r>
            <a:endParaRPr lang="en-US" sz="2600" dirty="0"/>
          </a:p>
          <a:p>
            <a:pPr marL="327025" indent="-327025">
              <a:lnSpc>
                <a:spcPct val="114000"/>
              </a:lnSpc>
              <a:spcBef>
                <a:spcPts val="1200"/>
              </a:spcBef>
            </a:pPr>
            <a:r>
              <a:rPr lang="en-US" sz="2800" b="1" dirty="0" smtClean="0"/>
              <a:t>Volume</a:t>
            </a:r>
          </a:p>
          <a:p>
            <a:pPr marL="350838" indent="0">
              <a:lnSpc>
                <a:spcPct val="114000"/>
              </a:lnSpc>
              <a:spcBef>
                <a:spcPts val="600"/>
              </a:spcBef>
              <a:buNone/>
            </a:pPr>
            <a:r>
              <a:rPr lang="en-US" sz="2600" dirty="0"/>
              <a:t>Does not take in enough to sustain healthy weight without supplemental feeding (i.e., tube feeding, TPN</a:t>
            </a:r>
            <a:r>
              <a:rPr lang="en-US" sz="2600" dirty="0" smtClean="0"/>
              <a:t>).</a:t>
            </a:r>
            <a:endParaRPr lang="en-US" sz="2600" b="1" dirty="0"/>
          </a:p>
          <a:p>
            <a:pPr marL="327025" indent="-327025">
              <a:lnSpc>
                <a:spcPct val="114000"/>
              </a:lnSpc>
              <a:spcBef>
                <a:spcPts val="1200"/>
              </a:spcBef>
            </a:pPr>
            <a:r>
              <a:rPr lang="en-US" sz="2800" b="1" dirty="0"/>
              <a:t>Selectivity </a:t>
            </a:r>
            <a:r>
              <a:rPr lang="en-US" sz="2800" b="1" dirty="0" smtClean="0"/>
              <a:t>(see next)</a:t>
            </a:r>
            <a:endParaRPr lang="en-US" sz="2800" b="1" dirty="0"/>
          </a:p>
          <a:p>
            <a:pPr marL="327025" indent="-327025">
              <a:lnSpc>
                <a:spcPct val="114000"/>
              </a:lnSpc>
              <a:spcBef>
                <a:spcPts val="1200"/>
              </a:spcBef>
            </a:pPr>
            <a:r>
              <a:rPr lang="en-US" sz="2800" b="1" dirty="0" smtClean="0"/>
              <a:t>Independence (see next)</a:t>
            </a:r>
            <a:endParaRPr lang="en-US" sz="2800" b="1" dirty="0"/>
          </a:p>
        </p:txBody>
      </p:sp>
    </p:spTree>
    <p:extLst>
      <p:ext uri="{BB962C8B-B14F-4D97-AF65-F5344CB8AC3E}">
        <p14:creationId xmlns:p14="http://schemas.microsoft.com/office/powerpoint/2010/main" val="21943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8493" y="851748"/>
            <a:ext cx="8761413" cy="706964"/>
          </a:xfrm>
        </p:spPr>
        <p:txBody>
          <a:bodyPr/>
          <a:lstStyle/>
          <a:p>
            <a:r>
              <a:rPr lang="en-US" sz="4400" b="1" dirty="0" smtClean="0"/>
              <a:t>Selectivity</a:t>
            </a:r>
            <a:endParaRPr lang="en-US" sz="4400" b="1" dirty="0"/>
          </a:p>
        </p:txBody>
      </p:sp>
      <p:sp>
        <p:nvSpPr>
          <p:cNvPr id="3" name="Content Placeholder 2"/>
          <p:cNvSpPr>
            <a:spLocks noGrp="1"/>
          </p:cNvSpPr>
          <p:nvPr>
            <p:ph sz="half" idx="1"/>
          </p:nvPr>
        </p:nvSpPr>
        <p:spPr>
          <a:xfrm>
            <a:off x="514874" y="2509519"/>
            <a:ext cx="4697206" cy="3769361"/>
          </a:xfrm>
        </p:spPr>
        <p:txBody>
          <a:bodyPr>
            <a:noAutofit/>
          </a:bodyPr>
          <a:lstStyle/>
          <a:p>
            <a:pPr marL="458788" indent="-458788">
              <a:lnSpc>
                <a:spcPct val="114000"/>
              </a:lnSpc>
              <a:spcBef>
                <a:spcPts val="1800"/>
              </a:spcBef>
            </a:pPr>
            <a:r>
              <a:rPr lang="en-US" sz="3000" b="1" dirty="0" smtClean="0"/>
              <a:t>Type</a:t>
            </a:r>
            <a:endParaRPr lang="en-US" sz="3000" dirty="0" smtClean="0"/>
          </a:p>
          <a:p>
            <a:pPr marL="458788" indent="-458788">
              <a:lnSpc>
                <a:spcPct val="114000"/>
              </a:lnSpc>
              <a:spcBef>
                <a:spcPts val="1800"/>
              </a:spcBef>
            </a:pPr>
            <a:r>
              <a:rPr lang="en-US" sz="3000" b="1" dirty="0" smtClean="0"/>
              <a:t>Texture</a:t>
            </a:r>
            <a:endParaRPr lang="en-US" sz="3000" dirty="0" smtClean="0"/>
          </a:p>
          <a:p>
            <a:pPr marL="458788" indent="-458788">
              <a:lnSpc>
                <a:spcPct val="114000"/>
              </a:lnSpc>
              <a:spcBef>
                <a:spcPts val="1800"/>
              </a:spcBef>
            </a:pPr>
            <a:r>
              <a:rPr lang="en-US" sz="3000" b="1" dirty="0" smtClean="0"/>
              <a:t>Color</a:t>
            </a:r>
            <a:endParaRPr lang="en-US" sz="3000" dirty="0" smtClean="0"/>
          </a:p>
          <a:p>
            <a:pPr marL="458788" indent="-458788">
              <a:lnSpc>
                <a:spcPct val="114000"/>
              </a:lnSpc>
              <a:spcBef>
                <a:spcPts val="1800"/>
              </a:spcBef>
            </a:pPr>
            <a:r>
              <a:rPr lang="en-US" sz="3000" b="1" dirty="0" smtClean="0"/>
              <a:t>Brand</a:t>
            </a:r>
            <a:endParaRPr lang="en-US" sz="3000" dirty="0" smtClean="0"/>
          </a:p>
          <a:p>
            <a:pPr marL="465138" indent="-395288">
              <a:lnSpc>
                <a:spcPct val="114000"/>
              </a:lnSpc>
              <a:spcBef>
                <a:spcPts val="1800"/>
              </a:spcBef>
            </a:pPr>
            <a:r>
              <a:rPr lang="en-US" sz="3000" b="1" dirty="0" smtClean="0"/>
              <a:t>Preparation and/or presentation method </a:t>
            </a:r>
          </a:p>
        </p:txBody>
      </p:sp>
      <p:sp>
        <p:nvSpPr>
          <p:cNvPr id="4" name="Content Placeholder 3"/>
          <p:cNvSpPr>
            <a:spLocks noGrp="1"/>
          </p:cNvSpPr>
          <p:nvPr>
            <p:ph sz="half" idx="2"/>
          </p:nvPr>
        </p:nvSpPr>
        <p:spPr>
          <a:xfrm>
            <a:off x="5385752" y="2527300"/>
            <a:ext cx="6699568" cy="3751580"/>
          </a:xfrm>
        </p:spPr>
        <p:txBody>
          <a:bodyPr>
            <a:noAutofit/>
          </a:bodyPr>
          <a:lstStyle/>
          <a:p>
            <a:pPr>
              <a:lnSpc>
                <a:spcPct val="114000"/>
              </a:lnSpc>
              <a:spcBef>
                <a:spcPts val="1800"/>
              </a:spcBef>
            </a:pPr>
            <a:r>
              <a:rPr lang="en-US" sz="2800" dirty="0"/>
              <a:t>Carbs, fruits, proteins</a:t>
            </a:r>
          </a:p>
          <a:p>
            <a:pPr marL="458788" indent="-458788">
              <a:lnSpc>
                <a:spcPct val="114000"/>
              </a:lnSpc>
              <a:spcBef>
                <a:spcPts val="1800"/>
              </a:spcBef>
            </a:pPr>
            <a:r>
              <a:rPr lang="en-US" sz="2800" dirty="0"/>
              <a:t>Liquid, baby food, puree, </a:t>
            </a:r>
            <a:r>
              <a:rPr lang="en-US" sz="2800" dirty="0" smtClean="0"/>
              <a:t>etc.</a:t>
            </a:r>
          </a:p>
          <a:p>
            <a:pPr marL="458788" indent="-458788">
              <a:lnSpc>
                <a:spcPct val="114000"/>
              </a:lnSpc>
              <a:spcBef>
                <a:spcPts val="1800"/>
              </a:spcBef>
            </a:pPr>
            <a:r>
              <a:rPr lang="en-US" sz="2800" dirty="0"/>
              <a:t>White food </a:t>
            </a:r>
            <a:r>
              <a:rPr lang="en-US" sz="2800" dirty="0" smtClean="0"/>
              <a:t>only please</a:t>
            </a:r>
            <a:endParaRPr lang="en-US" sz="2800" dirty="0"/>
          </a:p>
          <a:p>
            <a:pPr marL="458788" indent="-458788">
              <a:lnSpc>
                <a:spcPct val="114000"/>
              </a:lnSpc>
              <a:spcBef>
                <a:spcPts val="1800"/>
              </a:spcBef>
            </a:pPr>
            <a:r>
              <a:rPr lang="en-US" sz="2800" dirty="0"/>
              <a:t>Pepsi, Goldfish, Chili’s </a:t>
            </a:r>
            <a:r>
              <a:rPr lang="en-US" sz="2800" dirty="0" smtClean="0"/>
              <a:t>fries, etc.</a:t>
            </a:r>
          </a:p>
          <a:p>
            <a:pPr marL="458788" indent="-458788">
              <a:lnSpc>
                <a:spcPct val="114000"/>
              </a:lnSpc>
              <a:spcBef>
                <a:spcPts val="1800"/>
              </a:spcBef>
            </a:pPr>
            <a:r>
              <a:rPr lang="en-US" sz="2800" dirty="0" smtClean="0"/>
              <a:t>Boiled</a:t>
            </a:r>
            <a:r>
              <a:rPr lang="en-US" sz="2800" dirty="0"/>
              <a:t>, on my Cars plate </a:t>
            </a:r>
            <a:r>
              <a:rPr lang="en-US" sz="2800" dirty="0" smtClean="0"/>
              <a:t>                                with </a:t>
            </a:r>
            <a:r>
              <a:rPr lang="en-US" sz="2800" dirty="0"/>
              <a:t>my Frozen 2 </a:t>
            </a:r>
            <a:r>
              <a:rPr lang="en-US" sz="2800" dirty="0" smtClean="0"/>
              <a:t>spoon</a:t>
            </a:r>
            <a:endParaRPr lang="en-US" sz="2800" dirty="0"/>
          </a:p>
        </p:txBody>
      </p:sp>
    </p:spTree>
    <p:extLst>
      <p:ext uri="{BB962C8B-B14F-4D97-AF65-F5344CB8AC3E}">
        <p14:creationId xmlns:p14="http://schemas.microsoft.com/office/powerpoint/2010/main" val="3707493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6508"/>
            <a:ext cx="8761413" cy="706964"/>
          </a:xfrm>
        </p:spPr>
        <p:txBody>
          <a:bodyPr/>
          <a:lstStyle/>
          <a:p>
            <a:r>
              <a:rPr lang="en-US" sz="4400" b="1" dirty="0" smtClean="0"/>
              <a:t>Independence</a:t>
            </a:r>
            <a:endParaRPr lang="en-US" sz="4400" b="1" dirty="0"/>
          </a:p>
        </p:txBody>
      </p:sp>
      <p:sp>
        <p:nvSpPr>
          <p:cNvPr id="3" name="Content Placeholder 2"/>
          <p:cNvSpPr>
            <a:spLocks noGrp="1"/>
          </p:cNvSpPr>
          <p:nvPr>
            <p:ph idx="1"/>
          </p:nvPr>
        </p:nvSpPr>
        <p:spPr>
          <a:xfrm>
            <a:off x="502920" y="2362200"/>
            <a:ext cx="9982200" cy="4267200"/>
          </a:xfrm>
        </p:spPr>
        <p:txBody>
          <a:bodyPr>
            <a:noAutofit/>
          </a:bodyPr>
          <a:lstStyle/>
          <a:p>
            <a:pPr marL="465138" indent="-395288"/>
            <a:r>
              <a:rPr lang="en-US" sz="3200" b="1" dirty="0"/>
              <a:t>Relies on others to:</a:t>
            </a:r>
          </a:p>
          <a:p>
            <a:pPr marL="465138" indent="-395288"/>
            <a:endParaRPr lang="en-US" sz="500" dirty="0"/>
          </a:p>
          <a:p>
            <a:pPr marL="469900" lvl="1" indent="0">
              <a:spcBef>
                <a:spcPts val="0"/>
              </a:spcBef>
              <a:buNone/>
            </a:pPr>
            <a:r>
              <a:rPr lang="en-US" sz="2800" dirty="0"/>
              <a:t>Prepare food on the </a:t>
            </a:r>
            <a:r>
              <a:rPr lang="en-US" sz="2800" dirty="0" smtClean="0"/>
              <a:t>utensil</a:t>
            </a:r>
            <a:endParaRPr lang="en-US" sz="2800" dirty="0"/>
          </a:p>
          <a:p>
            <a:pPr marL="469900" lvl="1" indent="0">
              <a:spcBef>
                <a:spcPts val="600"/>
              </a:spcBef>
              <a:buNone/>
            </a:pPr>
            <a:r>
              <a:rPr lang="en-US" sz="2800" dirty="0"/>
              <a:t>Bring food to the </a:t>
            </a:r>
            <a:r>
              <a:rPr lang="en-US" sz="2800" dirty="0" smtClean="0"/>
              <a:t>mouth</a:t>
            </a:r>
            <a:endParaRPr lang="en-US" sz="2800" dirty="0"/>
          </a:p>
          <a:p>
            <a:pPr marL="469900" lvl="1" indent="0">
              <a:spcBef>
                <a:spcPts val="600"/>
              </a:spcBef>
              <a:buNone/>
            </a:pPr>
            <a:r>
              <a:rPr lang="en-US" sz="2800" dirty="0"/>
              <a:t>Place in the mouth, and/or </a:t>
            </a:r>
          </a:p>
          <a:p>
            <a:pPr marL="469900" lvl="1" indent="0">
              <a:spcBef>
                <a:spcPts val="600"/>
              </a:spcBef>
              <a:buNone/>
            </a:pPr>
            <a:r>
              <a:rPr lang="en-US" sz="2800" dirty="0"/>
              <a:t>Swallow </a:t>
            </a:r>
          </a:p>
          <a:p>
            <a:pPr marL="469900" lvl="1" indent="0">
              <a:spcBef>
                <a:spcPts val="0"/>
              </a:spcBef>
              <a:buNone/>
            </a:pPr>
            <a:endParaRPr lang="en-US" sz="500" dirty="0"/>
          </a:p>
          <a:p>
            <a:pPr marL="469900" lvl="1" indent="0">
              <a:spcBef>
                <a:spcPts val="1800"/>
              </a:spcBef>
              <a:buNone/>
            </a:pPr>
            <a:r>
              <a:rPr lang="en-US" sz="2600" b="1" dirty="0">
                <a:solidFill>
                  <a:schemeClr val="tx1"/>
                </a:solidFill>
              </a:rPr>
              <a:t>AND it is developmentally appropriate</a:t>
            </a:r>
          </a:p>
          <a:p>
            <a:pPr marL="469900" lvl="1" indent="0">
              <a:buNone/>
            </a:pPr>
            <a:r>
              <a:rPr lang="en-US" sz="2600" b="1" dirty="0">
                <a:solidFill>
                  <a:schemeClr val="tx1"/>
                </a:solidFill>
              </a:rPr>
              <a:t>AND no physical limitations prevent independence   </a:t>
            </a:r>
          </a:p>
        </p:txBody>
      </p:sp>
    </p:spTree>
    <p:extLst>
      <p:ext uri="{BB962C8B-B14F-4D97-AF65-F5344CB8AC3E}">
        <p14:creationId xmlns:p14="http://schemas.microsoft.com/office/powerpoint/2010/main" val="16133566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6954</TotalTime>
  <Words>1699</Words>
  <Application>Microsoft Office PowerPoint</Application>
  <PresentationFormat>Widescreen</PresentationFormat>
  <Paragraphs>238</Paragraphs>
  <Slides>49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Century Gothic</vt:lpstr>
      <vt:lpstr>Wingdings 3</vt:lpstr>
      <vt:lpstr>Ion Boardroom</vt:lpstr>
      <vt:lpstr>The Other Side of the Spoon</vt:lpstr>
      <vt:lpstr>DISCLAIMER</vt:lpstr>
      <vt:lpstr>Intervention Phases</vt:lpstr>
      <vt:lpstr>PowerPoint Presentation</vt:lpstr>
      <vt:lpstr>Packet Time:  Compilation of             pre-intervention              and intervention protocols.   Let’s take a look!</vt:lpstr>
      <vt:lpstr>Types of Feeding Problems</vt:lpstr>
      <vt:lpstr>Common Intake Concerns</vt:lpstr>
      <vt:lpstr>Selectivity</vt:lpstr>
      <vt:lpstr>Independence</vt:lpstr>
      <vt:lpstr>Complete Refusal</vt:lpstr>
      <vt:lpstr>Concerns from the Group</vt:lpstr>
      <vt:lpstr>PowerPoint Presentation</vt:lpstr>
      <vt:lpstr>PowerPoint Presentation</vt:lpstr>
      <vt:lpstr>How do Feeding  Problems Develop? </vt:lpstr>
      <vt:lpstr>Precursors to Feeding Issues</vt:lpstr>
      <vt:lpstr>Medical Issues Impact Feeding</vt:lpstr>
      <vt:lpstr>Medical Issues Impact Feeding</vt:lpstr>
      <vt:lpstr>Universal  Pre-Interventions  Antecedent Interventions “Must Dos” </vt:lpstr>
      <vt:lpstr>Medical Management</vt:lpstr>
      <vt:lpstr>Schedule</vt:lpstr>
      <vt:lpstr>PowerPoint Presentation</vt:lpstr>
      <vt:lpstr>Feeding Location/Seating</vt:lpstr>
      <vt:lpstr>Preferences</vt:lpstr>
      <vt:lpstr>Reinforcement                 No Bootlegging AARGH!</vt:lpstr>
      <vt:lpstr>Pain and Discomfort</vt:lpstr>
      <vt:lpstr>Uncoupling Intake from Discomfort</vt:lpstr>
      <vt:lpstr>Food Selection</vt:lpstr>
      <vt:lpstr>The World of Spoons</vt:lpstr>
      <vt:lpstr>The World of Cups</vt:lpstr>
      <vt:lpstr>Intervention</vt:lpstr>
      <vt:lpstr>NO PAIN…ALOTTA GAIN!</vt:lpstr>
      <vt:lpstr>PowerPoint Presentation</vt:lpstr>
      <vt:lpstr>Common Intervention Goals</vt:lpstr>
      <vt:lpstr>Food Introduction Sequence</vt:lpstr>
      <vt:lpstr>PowerPoint Presentation</vt:lpstr>
      <vt:lpstr>Packet Time:  Compilation of             pre-intervention              and intervention protocols.   Let’s take a look!</vt:lpstr>
      <vt:lpstr>Desensitization</vt:lpstr>
      <vt:lpstr>Hi-P, Lo-P, and Interspersed Bites</vt:lpstr>
      <vt:lpstr>Escape Extinction Basics </vt:lpstr>
      <vt:lpstr>Simultaneous P/NP Food Presentation</vt:lpstr>
      <vt:lpstr>Sequential P/NP Food Presentation</vt:lpstr>
      <vt:lpstr>Blending</vt:lpstr>
      <vt:lpstr>Cautions</vt:lpstr>
      <vt:lpstr>Advancing Textures</vt:lpstr>
      <vt:lpstr>Meal of Fortune…America’s Meal!</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Other Side of the Spoon</dc:title>
  <dc:creator>Gretchen Jefferson</dc:creator>
  <cp:lastModifiedBy>Gretchen Jefferson</cp:lastModifiedBy>
  <cp:revision>75</cp:revision>
  <dcterms:created xsi:type="dcterms:W3CDTF">2020-02-28T19:52:16Z</dcterms:created>
  <dcterms:modified xsi:type="dcterms:W3CDTF">2020-03-05T01:52:22Z</dcterms:modified>
</cp:coreProperties>
</file>